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3" r:id="rId1"/>
  </p:sldMasterIdLst>
  <p:notesMasterIdLst>
    <p:notesMasterId r:id="rId27"/>
  </p:notesMasterIdLst>
  <p:handoutMasterIdLst>
    <p:handoutMasterId r:id="rId28"/>
  </p:handoutMasterIdLst>
  <p:sldIdLst>
    <p:sldId id="5296" r:id="rId2"/>
    <p:sldId id="9886" r:id="rId3"/>
    <p:sldId id="9904" r:id="rId4"/>
    <p:sldId id="9893" r:id="rId5"/>
    <p:sldId id="9892" r:id="rId6"/>
    <p:sldId id="9883" r:id="rId7"/>
    <p:sldId id="9901" r:id="rId8"/>
    <p:sldId id="9879" r:id="rId9"/>
    <p:sldId id="9902" r:id="rId10"/>
    <p:sldId id="9890" r:id="rId11"/>
    <p:sldId id="9903" r:id="rId12"/>
    <p:sldId id="9878" r:id="rId13"/>
    <p:sldId id="2802" r:id="rId14"/>
    <p:sldId id="2803" r:id="rId15"/>
    <p:sldId id="2804" r:id="rId16"/>
    <p:sldId id="2806" r:id="rId17"/>
    <p:sldId id="2801" r:id="rId18"/>
    <p:sldId id="2805" r:id="rId19"/>
    <p:sldId id="2807" r:id="rId20"/>
    <p:sldId id="2808" r:id="rId21"/>
    <p:sldId id="2799" r:id="rId22"/>
    <p:sldId id="2800" r:id="rId23"/>
    <p:sldId id="282" r:id="rId24"/>
    <p:sldId id="284" r:id="rId25"/>
    <p:sldId id="2741"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8CE7"/>
    <a:srgbClr val="9081A7"/>
    <a:srgbClr val="BB59D6"/>
    <a:srgbClr val="686868"/>
    <a:srgbClr val="44D035"/>
    <a:srgbClr val="BDA7D8"/>
    <a:srgbClr val="FDC1EA"/>
    <a:srgbClr val="DF6CB9"/>
    <a:srgbClr val="0000FF"/>
    <a:srgbClr val="AC49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42"/>
    <p:restoredTop sz="95940"/>
  </p:normalViewPr>
  <p:slideViewPr>
    <p:cSldViewPr snapToGrid="0" snapToObjects="1" showGuides="1">
      <p:cViewPr varScale="1">
        <p:scale>
          <a:sx n="78" d="100"/>
          <a:sy n="78" d="100"/>
        </p:scale>
        <p:origin x="192" y="1200"/>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11/12/19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423938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66869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27791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AI-Analytics</a:t>
            </a:r>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94332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48511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3997233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4103"/>
              <a:t>Title Text</a:t>
            </a:r>
          </a:p>
        </p:txBody>
      </p:sp>
    </p:spTree>
    <p:extLst>
      <p:ext uri="{BB962C8B-B14F-4D97-AF65-F5344CB8AC3E}">
        <p14:creationId xmlns:p14="http://schemas.microsoft.com/office/powerpoint/2010/main" val="103080674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7392011" y="4862802"/>
            <a:ext cx="1517205" cy="101720"/>
          </a:xfrm>
          <a:prstGeom prst="rect">
            <a:avLst/>
          </a:prstGeom>
          <a:ln w="3175">
            <a:miter lim="400000"/>
          </a:ln>
          <a:extLst>
            <a:ext uri="{C572A759-6A51-4108-AA02-DFA0A04FC94B}">
              <ma14:wrappingTextBoxFlag xmlns:ma14="http://schemas.microsoft.com/office/mac/drawingml/2011/main" xmlns="" val="1"/>
            </a:ext>
          </a:extLst>
        </p:spPr>
        <p:txBody>
          <a:bodyPr lIns="20110" tIns="20110" rIns="20110" bIns="20110" anchor="ctr">
            <a:spAutoFit/>
          </a:bodyPr>
          <a:lstStyle/>
          <a:p>
            <a:pPr lvl="0" algn="r">
              <a:defRPr sz="1800"/>
            </a:pPr>
            <a:r>
              <a:rPr sz="397" baseline="0" dirty="0">
                <a:solidFill>
                  <a:schemeClr val="tx1"/>
                </a:solidFill>
                <a:latin typeface="HelvNeue Roman for IBM"/>
                <a:ea typeface="HelvNeue Roman for IBM"/>
                <a:cs typeface="HelvNeue Roman for IBM"/>
                <a:sym typeface="HelvNeue Roman for IBM"/>
              </a:rPr>
              <a:t>© </a:t>
            </a:r>
            <a:r>
              <a:rPr sz="397"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a:t>
            </a:r>
            <a:r>
              <a:rPr lang="en-US" sz="397" baseline="0" dirty="0">
                <a:solidFill>
                  <a:schemeClr val="tx1"/>
                </a:solidFill>
                <a:uFill>
                  <a:solidFill>
                    <a:srgbClr val="0000FF"/>
                  </a:solidFill>
                </a:uFill>
                <a:latin typeface="HelvNeue Roman for IBM"/>
                <a:ea typeface="HelvNeue Roman for IBM"/>
                <a:cs typeface="HelvNeue Roman for IBM"/>
                <a:sym typeface="HelvNeue Roman for IBM"/>
              </a:rPr>
              <a:t>9</a:t>
            </a:r>
            <a:endParaRPr sz="397"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14125662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pPr defTabSz="457189" fontAlgn="base">
              <a:spcBef>
                <a:spcPct val="0"/>
              </a:spcBef>
              <a:spcAft>
                <a:spcPct val="0"/>
              </a:spcAft>
            </a:pPr>
            <a:fld id="{BD0AB609-994D-1C4A-AFB2-93F690D7CF98}" type="slidenum">
              <a:rPr lang="en-US">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892" y="4899908"/>
            <a:ext cx="196924" cy="224738"/>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0"/>
            <a:ext cx="54000" cy="723673"/>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GB" sz="2200"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520669925"/>
      </p:ext>
    </p:extLst>
  </p:cSld>
  <p:clrMap bg1="lt1" tx1="dk1" bg2="lt2" tx2="dk2" accent1="accent1" accent2="accent2" accent3="accent3" accent4="accent4" accent5="accent5" accent6="accent6" hlink="hlink" folHlink="folHlink"/>
  <p:sldLayoutIdLst>
    <p:sldLayoutId id="2147483945" r:id="rId1"/>
    <p:sldLayoutId id="2147483947" r:id="rId2"/>
    <p:sldLayoutId id="2147483948" r:id="rId3"/>
    <p:sldLayoutId id="2147483949" r:id="rId4"/>
    <p:sldLayoutId id="2147483950" r:id="rId5"/>
    <p:sldLayoutId id="2147483954" r:id="rId6"/>
    <p:sldLayoutId id="2147483955" r:id="rId7"/>
  </p:sldLayoutIdLst>
  <p:hf hd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emf"/><Relationship Id="rId18" Type="http://schemas.openxmlformats.org/officeDocument/2006/relationships/image" Target="../media/image48.png"/><Relationship Id="rId3" Type="http://schemas.openxmlformats.org/officeDocument/2006/relationships/image" Target="../media/image34.png"/><Relationship Id="rId21" Type="http://schemas.openxmlformats.org/officeDocument/2006/relationships/image" Target="../media/image51.png"/><Relationship Id="rId7" Type="http://schemas.openxmlformats.org/officeDocument/2006/relationships/image" Target="../media/image38.emf"/><Relationship Id="rId12" Type="http://schemas.openxmlformats.org/officeDocument/2006/relationships/image" Target="../media/image43.emf"/><Relationship Id="rId17" Type="http://schemas.openxmlformats.org/officeDocument/2006/relationships/image" Target="../media/image47.png"/><Relationship Id="rId2" Type="http://schemas.openxmlformats.org/officeDocument/2006/relationships/image" Target="../media/image33.png"/><Relationship Id="rId16" Type="http://schemas.openxmlformats.org/officeDocument/2006/relationships/image" Target="../media/image46.png"/><Relationship Id="rId20" Type="http://schemas.openxmlformats.org/officeDocument/2006/relationships/image" Target="../media/image50.emf"/><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emf"/><Relationship Id="rId5" Type="http://schemas.openxmlformats.org/officeDocument/2006/relationships/image" Target="../media/image36.emf"/><Relationship Id="rId15" Type="http://schemas.openxmlformats.org/officeDocument/2006/relationships/image" Target="../media/image45.png"/><Relationship Id="rId10" Type="http://schemas.openxmlformats.org/officeDocument/2006/relationships/image" Target="../media/image41.emf"/><Relationship Id="rId19" Type="http://schemas.openxmlformats.org/officeDocument/2006/relationships/image" Target="../media/image49.emf"/><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11.emf"/><Relationship Id="rId22"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9.png"/><Relationship Id="rId7" Type="http://schemas.openxmlformats.org/officeDocument/2006/relationships/image" Target="../media/image14.emf"/><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40.emf"/><Relationship Id="rId9" Type="http://schemas.openxmlformats.org/officeDocument/2006/relationships/image" Target="../media/image55.emf"/></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21" Type="http://schemas.microsoft.com/office/2007/relationships/hdphoto" Target="../media/hdphoto1.wdp"/><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2.xml"/><Relationship Id="rId16" Type="http://schemas.openxmlformats.org/officeDocument/2006/relationships/image" Target="../media/image19.emf"/><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24" Type="http://schemas.microsoft.com/office/2007/relationships/hdphoto" Target="../media/hdphoto3.wdp"/><Relationship Id="rId5" Type="http://schemas.openxmlformats.org/officeDocument/2006/relationships/image" Target="../media/image8.png"/><Relationship Id="rId15" Type="http://schemas.openxmlformats.org/officeDocument/2006/relationships/image" Target="../media/image18.emf"/><Relationship Id="rId23" Type="http://schemas.openxmlformats.org/officeDocument/2006/relationships/image" Target="../media/image24.png"/><Relationship Id="rId10" Type="http://schemas.openxmlformats.org/officeDocument/2006/relationships/image" Target="../media/image13.emf"/><Relationship Id="rId19" Type="http://schemas.openxmlformats.org/officeDocument/2006/relationships/image" Target="../media/image2.tif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2.tif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5.png"/><Relationship Id="rId21" Type="http://schemas.openxmlformats.org/officeDocument/2006/relationships/image" Target="../media/image19.emf"/><Relationship Id="rId7" Type="http://schemas.openxmlformats.org/officeDocument/2006/relationships/image" Target="../media/image25.tiff"/><Relationship Id="rId12" Type="http://schemas.openxmlformats.org/officeDocument/2006/relationships/image" Target="../media/image10.emf"/><Relationship Id="rId17" Type="http://schemas.openxmlformats.org/officeDocument/2006/relationships/image" Target="../media/image15.emf"/><Relationship Id="rId2" Type="http://schemas.openxmlformats.org/officeDocument/2006/relationships/notesSlide" Target="../notesSlides/notesSlide3.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7.emf"/><Relationship Id="rId11" Type="http://schemas.openxmlformats.org/officeDocument/2006/relationships/image" Target="../media/image9.emf"/><Relationship Id="rId5" Type="http://schemas.openxmlformats.org/officeDocument/2006/relationships/image" Target="../media/image6.emf"/><Relationship Id="rId15" Type="http://schemas.openxmlformats.org/officeDocument/2006/relationships/image" Target="../media/image13.emf"/><Relationship Id="rId10" Type="http://schemas.openxmlformats.org/officeDocument/2006/relationships/image" Target="../media/image8.png"/><Relationship Id="rId19" Type="http://schemas.openxmlformats.org/officeDocument/2006/relationships/image" Target="../media/image17.emf"/><Relationship Id="rId4" Type="http://schemas.openxmlformats.org/officeDocument/2006/relationships/image" Target="../media/image21.emf"/><Relationship Id="rId9" Type="http://schemas.openxmlformats.org/officeDocument/2006/relationships/image" Target="../media/image26.tiff"/><Relationship Id="rId14" Type="http://schemas.openxmlformats.org/officeDocument/2006/relationships/image" Target="../media/image12.emf"/><Relationship Id="rId22"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FFB29-117F-8646-87A7-B7F9CB15A87A}"/>
              </a:ext>
            </a:extLst>
          </p:cNvPr>
          <p:cNvPicPr>
            <a:picLocks noChangeAspect="1"/>
          </p:cNvPicPr>
          <p:nvPr/>
        </p:nvPicPr>
        <p:blipFill>
          <a:blip r:embed="rId2"/>
          <a:stretch>
            <a:fillRect/>
          </a:stretch>
        </p:blipFill>
        <p:spPr>
          <a:xfrm>
            <a:off x="1457870" y="1315531"/>
            <a:ext cx="484069" cy="433204"/>
          </a:xfrm>
          <a:prstGeom prst="rect">
            <a:avLst/>
          </a:prstGeom>
        </p:spPr>
      </p:pic>
      <p:pic>
        <p:nvPicPr>
          <p:cNvPr id="3" name="Picture 9">
            <a:extLst>
              <a:ext uri="{FF2B5EF4-FFF2-40B4-BE49-F238E27FC236}">
                <a16:creationId xmlns:a16="http://schemas.microsoft.com/office/drawing/2014/main" id="{A2DFEC89-EE02-3B47-8F1E-D30B60819C2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a:off x="2130845" y="2656097"/>
            <a:ext cx="2267195" cy="54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3EC7EC3-9CA9-4B4E-9B56-F4F39A691BF8}"/>
              </a:ext>
            </a:extLst>
          </p:cNvPr>
          <p:cNvSpPr/>
          <p:nvPr/>
        </p:nvSpPr>
        <p:spPr>
          <a:xfrm flipH="1">
            <a:off x="2201490" y="1371308"/>
            <a:ext cx="5046219" cy="249819"/>
          </a:xfrm>
          <a:prstGeom prst="rect">
            <a:avLst/>
          </a:prstGeom>
          <a:gradFill flip="none" rotWithShape="1">
            <a:gsLst>
              <a:gs pos="0">
                <a:srgbClr val="002060"/>
              </a:gs>
              <a:gs pos="45000">
                <a:schemeClr val="accent1">
                  <a:lumMod val="50000"/>
                </a:schemeClr>
              </a:gs>
              <a:gs pos="68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dirty="0">
              <a:solidFill>
                <a:srgbClr val="000000"/>
              </a:solidFill>
              <a:latin typeface="IBM Plex Sans"/>
              <a:ea typeface="IBM Plex Sans"/>
              <a:cs typeface="IBM Plex Sans"/>
              <a:sym typeface="IBM Plex Sans"/>
            </a:endParaRPr>
          </a:p>
        </p:txBody>
      </p:sp>
      <p:sp>
        <p:nvSpPr>
          <p:cNvPr id="5" name="Rectangle 4">
            <a:extLst>
              <a:ext uri="{FF2B5EF4-FFF2-40B4-BE49-F238E27FC236}">
                <a16:creationId xmlns:a16="http://schemas.microsoft.com/office/drawing/2014/main" id="{8C32CA75-1835-E143-BF1D-121B42D9312F}"/>
              </a:ext>
            </a:extLst>
          </p:cNvPr>
          <p:cNvSpPr/>
          <p:nvPr/>
        </p:nvSpPr>
        <p:spPr>
          <a:xfrm flipH="1">
            <a:off x="1988120" y="1782959"/>
            <a:ext cx="5259590" cy="249819"/>
          </a:xfrm>
          <a:prstGeom prst="rect">
            <a:avLst/>
          </a:prstGeom>
          <a:gradFill flip="none" rotWithShape="1">
            <a:gsLst>
              <a:gs pos="0">
                <a:srgbClr val="002060"/>
              </a:gs>
              <a:gs pos="41000">
                <a:schemeClr val="accent1">
                  <a:lumMod val="50000"/>
                </a:schemeClr>
              </a:gs>
              <a:gs pos="64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6" name="Rectangle 5">
            <a:extLst>
              <a:ext uri="{FF2B5EF4-FFF2-40B4-BE49-F238E27FC236}">
                <a16:creationId xmlns:a16="http://schemas.microsoft.com/office/drawing/2014/main" id="{48146D62-27EE-104A-B09E-9E57F13D72E4}"/>
              </a:ext>
            </a:extLst>
          </p:cNvPr>
          <p:cNvSpPr/>
          <p:nvPr/>
        </p:nvSpPr>
        <p:spPr>
          <a:xfrm flipH="1">
            <a:off x="1799961" y="2203693"/>
            <a:ext cx="5447748" cy="249819"/>
          </a:xfrm>
          <a:prstGeom prst="rect">
            <a:avLst/>
          </a:prstGeom>
          <a:gradFill flip="none" rotWithShape="1">
            <a:gsLst>
              <a:gs pos="0">
                <a:srgbClr val="002060"/>
              </a:gs>
              <a:gs pos="41000">
                <a:schemeClr val="accent1">
                  <a:lumMod val="50000"/>
                </a:schemeClr>
              </a:gs>
              <a:gs pos="61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7" name="Rectangle 6">
            <a:extLst>
              <a:ext uri="{FF2B5EF4-FFF2-40B4-BE49-F238E27FC236}">
                <a16:creationId xmlns:a16="http://schemas.microsoft.com/office/drawing/2014/main" id="{C613AD21-B509-1748-8E08-6D0C487F4CF2}"/>
              </a:ext>
            </a:extLst>
          </p:cNvPr>
          <p:cNvSpPr/>
          <p:nvPr/>
        </p:nvSpPr>
        <p:spPr>
          <a:xfrm flipH="1">
            <a:off x="1583087" y="2615789"/>
            <a:ext cx="5664623" cy="249819"/>
          </a:xfrm>
          <a:prstGeom prst="rect">
            <a:avLst/>
          </a:prstGeom>
          <a:gradFill flip="none" rotWithShape="1">
            <a:gsLst>
              <a:gs pos="0">
                <a:srgbClr val="002060"/>
              </a:gs>
              <a:gs pos="47000">
                <a:schemeClr val="accent1">
                  <a:lumMod val="50000"/>
                </a:schemeClr>
              </a:gs>
              <a:gs pos="65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pic>
        <p:nvPicPr>
          <p:cNvPr id="9" name="Picture 8">
            <a:extLst>
              <a:ext uri="{FF2B5EF4-FFF2-40B4-BE49-F238E27FC236}">
                <a16:creationId xmlns:a16="http://schemas.microsoft.com/office/drawing/2014/main" id="{1D5BC942-B247-9342-A3E0-E12BAFCEB1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918947" y="3034512"/>
            <a:ext cx="576296" cy="309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pic>
      <p:sp>
        <p:nvSpPr>
          <p:cNvPr id="10" name="TextBox 9">
            <a:extLst>
              <a:ext uri="{FF2B5EF4-FFF2-40B4-BE49-F238E27FC236}">
                <a16:creationId xmlns:a16="http://schemas.microsoft.com/office/drawing/2014/main" id="{609F2258-321E-FA4B-B24C-63CAB24474E2}"/>
              </a:ext>
            </a:extLst>
          </p:cNvPr>
          <p:cNvSpPr txBox="1"/>
          <p:nvPr/>
        </p:nvSpPr>
        <p:spPr>
          <a:xfrm>
            <a:off x="1627709" y="2677208"/>
            <a:ext cx="2201244"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COLLECT</a:t>
            </a:r>
            <a:r>
              <a:rPr lang="en-US" sz="893" kern="0" dirty="0">
                <a:solidFill>
                  <a:srgbClr val="FFFFFF"/>
                </a:solidFill>
                <a:latin typeface="Calibri"/>
                <a:cs typeface="Calibri"/>
                <a:sym typeface="Helvetica Light"/>
              </a:rPr>
              <a:t> - Make data simple and accessible</a:t>
            </a:r>
          </a:p>
        </p:txBody>
      </p:sp>
      <p:sp>
        <p:nvSpPr>
          <p:cNvPr id="11" name="TextBox 10">
            <a:extLst>
              <a:ext uri="{FF2B5EF4-FFF2-40B4-BE49-F238E27FC236}">
                <a16:creationId xmlns:a16="http://schemas.microsoft.com/office/drawing/2014/main" id="{AF1BEA17-DE91-7B4F-BE17-8A274D60AE4E}"/>
              </a:ext>
            </a:extLst>
          </p:cNvPr>
          <p:cNvSpPr txBox="1"/>
          <p:nvPr/>
        </p:nvSpPr>
        <p:spPr>
          <a:xfrm>
            <a:off x="1839694" y="2273363"/>
            <a:ext cx="250260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ORGANIZE</a:t>
            </a:r>
            <a:r>
              <a:rPr lang="en-US" sz="893" kern="0" dirty="0">
                <a:solidFill>
                  <a:srgbClr val="FFFFFF"/>
                </a:solidFill>
                <a:latin typeface="Calibri"/>
                <a:cs typeface="Calibri"/>
                <a:sym typeface="Helvetica Light"/>
              </a:rPr>
              <a:t> - Create a trusted analytics foundation</a:t>
            </a:r>
          </a:p>
        </p:txBody>
      </p:sp>
      <p:sp>
        <p:nvSpPr>
          <p:cNvPr id="12" name="TextBox 11">
            <a:extLst>
              <a:ext uri="{FF2B5EF4-FFF2-40B4-BE49-F238E27FC236}">
                <a16:creationId xmlns:a16="http://schemas.microsoft.com/office/drawing/2014/main" id="{580BE8A1-6BA9-B043-8F26-B00BFFDDE869}"/>
              </a:ext>
            </a:extLst>
          </p:cNvPr>
          <p:cNvSpPr txBox="1"/>
          <p:nvPr/>
        </p:nvSpPr>
        <p:spPr>
          <a:xfrm>
            <a:off x="2034049" y="1854268"/>
            <a:ext cx="225734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ANALYZE</a:t>
            </a:r>
            <a:r>
              <a:rPr lang="en-US" sz="893" kern="0" dirty="0">
                <a:solidFill>
                  <a:srgbClr val="FFFFFF"/>
                </a:solidFill>
                <a:latin typeface="Calibri"/>
                <a:cs typeface="Calibri"/>
                <a:sym typeface="Helvetica Light"/>
              </a:rPr>
              <a:t> - Scale insights with AI everywhere</a:t>
            </a:r>
          </a:p>
        </p:txBody>
      </p:sp>
      <p:sp>
        <p:nvSpPr>
          <p:cNvPr id="13" name="Rectangle 12">
            <a:extLst>
              <a:ext uri="{FF2B5EF4-FFF2-40B4-BE49-F238E27FC236}">
                <a16:creationId xmlns:a16="http://schemas.microsoft.com/office/drawing/2014/main" id="{507034C2-EAAF-3849-9F93-C42C1A544100}"/>
              </a:ext>
            </a:extLst>
          </p:cNvPr>
          <p:cNvSpPr/>
          <p:nvPr/>
        </p:nvSpPr>
        <p:spPr>
          <a:xfrm>
            <a:off x="1627709" y="3110811"/>
            <a:ext cx="1249295" cy="296107"/>
          </a:xfrm>
          <a:prstGeom prst="rect">
            <a:avLst/>
          </a:prstGeom>
        </p:spPr>
        <p:txBody>
          <a:bodyPr wrap="square">
            <a:spAutoFit/>
          </a:bodyPr>
          <a:lstStyle/>
          <a:p>
            <a:pPr algn="r" defTabSz="453408" eaLnBrk="1" fontAlgn="auto" hangingPunct="1">
              <a:spcBef>
                <a:spcPts val="893"/>
              </a:spcBef>
              <a:spcAft>
                <a:spcPts val="0"/>
              </a:spcAft>
              <a:defRPr/>
            </a:pPr>
            <a:r>
              <a:rPr lang="en-US" sz="662" kern="0" dirty="0">
                <a:solidFill>
                  <a:srgbClr val="002060"/>
                </a:solidFill>
                <a:latin typeface="IBM Plex Sans" charset="0"/>
                <a:ea typeface="IBM Plex Sans" charset="0"/>
                <a:cs typeface="IBM Plex Sans" charset="0"/>
                <a:sym typeface="Helvetica Neue"/>
              </a:rPr>
              <a:t>Data of every type, regardless of where it lives</a:t>
            </a:r>
            <a:endParaRPr lang="en-US" sz="662" kern="0" dirty="0">
              <a:solidFill>
                <a:srgbClr val="002060"/>
              </a:solidFill>
              <a:latin typeface="IBM Plex Sans Regular" charset="0"/>
              <a:ea typeface="IBM Plex Sans Regular" charset="0"/>
              <a:cs typeface="IBM Plex Sans Regular" charset="0"/>
              <a:sym typeface="Helvetica Neue"/>
            </a:endParaRPr>
          </a:p>
        </p:txBody>
      </p:sp>
      <p:sp>
        <p:nvSpPr>
          <p:cNvPr id="14" name="TextBox 13">
            <a:extLst>
              <a:ext uri="{FF2B5EF4-FFF2-40B4-BE49-F238E27FC236}">
                <a16:creationId xmlns:a16="http://schemas.microsoft.com/office/drawing/2014/main" id="{23FF8821-31ED-1947-8FE1-0B34E5D07F5E}"/>
              </a:ext>
            </a:extLst>
          </p:cNvPr>
          <p:cNvSpPr txBox="1"/>
          <p:nvPr/>
        </p:nvSpPr>
        <p:spPr>
          <a:xfrm>
            <a:off x="5386370" y="2920040"/>
            <a:ext cx="1391502" cy="519758"/>
          </a:xfrm>
          <a:prstGeom prst="rect">
            <a:avLst/>
          </a:prstGeom>
          <a:noFill/>
        </p:spPr>
        <p:txBody>
          <a:bodyPr wrap="square" rtlCol="0">
            <a:spAutoFit/>
          </a:bodyPr>
          <a:lstStyle/>
          <a:p>
            <a:pPr algn="ctr" defTabSz="453408" eaLnBrk="1" fontAlgn="auto" hangingPunct="1">
              <a:spcBef>
                <a:spcPts val="0"/>
              </a:spcBef>
              <a:spcAft>
                <a:spcPts val="0"/>
              </a:spcAft>
              <a:defRPr/>
            </a:pPr>
            <a:r>
              <a:rPr lang="en-US" sz="926" b="1" kern="0" dirty="0">
                <a:solidFill>
                  <a:srgbClr val="002060"/>
                </a:solidFill>
                <a:latin typeface="Calibri"/>
                <a:cs typeface="Calibri"/>
                <a:sym typeface="Helvetica Light"/>
              </a:rPr>
              <a:t>MODERNIZE</a:t>
            </a:r>
            <a:endParaRPr lang="en-US" sz="926" kern="0" dirty="0">
              <a:solidFill>
                <a:srgbClr val="002060"/>
              </a:solidFill>
              <a:latin typeface="Calibri"/>
              <a:cs typeface="Calibri"/>
              <a:sym typeface="Helvetica Light"/>
            </a:endParaRPr>
          </a:p>
          <a:p>
            <a:pPr algn="ctr" defTabSz="453408" eaLnBrk="1" fontAlgn="auto" hangingPunct="1">
              <a:spcBef>
                <a:spcPts val="0"/>
              </a:spcBef>
              <a:spcAft>
                <a:spcPts val="0"/>
              </a:spcAft>
              <a:defRPr/>
            </a:pPr>
            <a:r>
              <a:rPr lang="en-US" sz="926" kern="0" dirty="0">
                <a:solidFill>
                  <a:srgbClr val="002060"/>
                </a:solidFill>
                <a:latin typeface="Calibri"/>
                <a:cs typeface="Calibri"/>
                <a:sym typeface="Helvetica Light"/>
              </a:rPr>
              <a:t>your data estate for an AI and multicloud world</a:t>
            </a:r>
          </a:p>
        </p:txBody>
      </p:sp>
      <p:sp>
        <p:nvSpPr>
          <p:cNvPr id="15" name="TextBox 14">
            <a:extLst>
              <a:ext uri="{FF2B5EF4-FFF2-40B4-BE49-F238E27FC236}">
                <a16:creationId xmlns:a16="http://schemas.microsoft.com/office/drawing/2014/main" id="{D4E77A3C-93DC-1D41-A6A4-41C7A791A1C9}"/>
              </a:ext>
            </a:extLst>
          </p:cNvPr>
          <p:cNvSpPr txBox="1"/>
          <p:nvPr/>
        </p:nvSpPr>
        <p:spPr>
          <a:xfrm>
            <a:off x="2235567" y="1444944"/>
            <a:ext cx="2762295"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INFUSE </a:t>
            </a:r>
            <a:r>
              <a:rPr lang="en-US" sz="893" kern="0" dirty="0">
                <a:solidFill>
                  <a:srgbClr val="FFFFFF"/>
                </a:solidFill>
                <a:latin typeface="Calibri"/>
                <a:cs typeface="Calibri"/>
                <a:sym typeface="Helvetica Light"/>
              </a:rPr>
              <a:t>– Operationalize AI with trust and transparency</a:t>
            </a:r>
          </a:p>
        </p:txBody>
      </p:sp>
      <p:sp>
        <p:nvSpPr>
          <p:cNvPr id="16" name="Rectangle 15">
            <a:extLst>
              <a:ext uri="{FF2B5EF4-FFF2-40B4-BE49-F238E27FC236}">
                <a16:creationId xmlns:a16="http://schemas.microsoft.com/office/drawing/2014/main" id="{CAC85875-A41C-3F41-9D90-59D82F07A680}"/>
              </a:ext>
            </a:extLst>
          </p:cNvPr>
          <p:cNvSpPr/>
          <p:nvPr/>
        </p:nvSpPr>
        <p:spPr>
          <a:xfrm>
            <a:off x="1533677" y="1772295"/>
            <a:ext cx="315478" cy="183896"/>
          </a:xfrm>
          <a:prstGeom prst="rect">
            <a:avLst/>
          </a:prstGeom>
        </p:spPr>
        <p:txBody>
          <a:bodyPr wrap="square">
            <a:spAutoFit/>
          </a:bodyPr>
          <a:lstStyle/>
          <a:p>
            <a:pPr algn="r" defTabSz="453408" eaLnBrk="1" fontAlgn="auto" hangingPunct="1">
              <a:spcBef>
                <a:spcPts val="893"/>
              </a:spcBef>
              <a:spcAft>
                <a:spcPts val="0"/>
              </a:spcAft>
              <a:defRPr/>
            </a:pPr>
            <a:r>
              <a:rPr lang="en-US" sz="595" b="1" kern="0" dirty="0">
                <a:solidFill>
                  <a:srgbClr val="002060"/>
                </a:solidFill>
                <a:latin typeface="IBM Plex Sans" charset="0"/>
                <a:ea typeface="IBM Plex Sans" charset="0"/>
                <a:cs typeface="IBM Plex Sans" charset="0"/>
                <a:sym typeface="Helvetica Neue"/>
              </a:rPr>
              <a:t>AI </a:t>
            </a:r>
            <a:endParaRPr lang="en-US" sz="595" b="1" kern="0" dirty="0">
              <a:solidFill>
                <a:srgbClr val="002060"/>
              </a:solidFill>
              <a:latin typeface="IBM Plex Sans Regular" charset="0"/>
              <a:ea typeface="IBM Plex Sans Regular" charset="0"/>
              <a:cs typeface="IBM Plex Sans Regular" charset="0"/>
              <a:sym typeface="Helvetica Neue"/>
            </a:endParaRPr>
          </a:p>
        </p:txBody>
      </p:sp>
      <p:pic>
        <p:nvPicPr>
          <p:cNvPr id="8" name="Picture 7">
            <a:extLst>
              <a:ext uri="{FF2B5EF4-FFF2-40B4-BE49-F238E27FC236}">
                <a16:creationId xmlns:a16="http://schemas.microsoft.com/office/drawing/2014/main" id="{FCB13A87-9F06-F444-A556-0CD956EEDC65}"/>
              </a:ext>
            </a:extLst>
          </p:cNvPr>
          <p:cNvPicPr>
            <a:picLocks noChangeAspect="1"/>
          </p:cNvPicPr>
          <p:nvPr/>
        </p:nvPicPr>
        <p:blipFill rotWithShape="1">
          <a:blip r:embed="rId5"/>
          <a:srcRect l="15139" t="6083" r="44226" b="22172"/>
          <a:stretch/>
        </p:blipFill>
        <p:spPr>
          <a:xfrm>
            <a:off x="4984332" y="1116073"/>
            <a:ext cx="2220577" cy="1807868"/>
          </a:xfrm>
          <a:prstGeom prst="rect">
            <a:avLst/>
          </a:prstGeom>
        </p:spPr>
      </p:pic>
      <p:sp>
        <p:nvSpPr>
          <p:cNvPr id="17" name="TextBox 16">
            <a:extLst>
              <a:ext uri="{FF2B5EF4-FFF2-40B4-BE49-F238E27FC236}">
                <a16:creationId xmlns:a16="http://schemas.microsoft.com/office/drawing/2014/main" id="{1A02AB5F-BFBA-D14E-9D8E-C0E756D10561}"/>
              </a:ext>
            </a:extLst>
          </p:cNvPr>
          <p:cNvSpPr txBox="1"/>
          <p:nvPr/>
        </p:nvSpPr>
        <p:spPr>
          <a:xfrm>
            <a:off x="1522793" y="701841"/>
            <a:ext cx="3813011" cy="21536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930" tIns="25930" rIns="25930" bIns="25930" numCol="1" spcCol="38005" rtlCol="0" anchor="ctr">
            <a:spAutoFit/>
          </a:bodyPr>
          <a:lstStyle/>
          <a:p>
            <a:pPr defTabSz="385672" eaLnBrk="1" fontAlgn="auto" latinLnBrk="1">
              <a:spcBef>
                <a:spcPts val="0"/>
              </a:spcBef>
              <a:spcAft>
                <a:spcPts val="0"/>
              </a:spcAft>
              <a:defRPr sz="1800" b="0">
                <a:solidFill>
                  <a:srgbClr val="000000"/>
                </a:solidFill>
              </a:defRPr>
            </a:pPr>
            <a:r>
              <a:rPr lang="en-US" sz="1059" b="1" kern="0" dirty="0">
                <a:solidFill>
                  <a:srgbClr val="002060"/>
                </a:solidFill>
                <a:latin typeface="Helvetica"/>
                <a:sym typeface="Helvetica Light"/>
              </a:rPr>
              <a:t>A Prescriptive Approach to Accelerating the Journey to AI</a:t>
            </a:r>
          </a:p>
        </p:txBody>
      </p:sp>
      <p:sp>
        <p:nvSpPr>
          <p:cNvPr id="18" name="TextBox 17">
            <a:extLst>
              <a:ext uri="{FF2B5EF4-FFF2-40B4-BE49-F238E27FC236}">
                <a16:creationId xmlns:a16="http://schemas.microsoft.com/office/drawing/2014/main" id="{330CB3C0-97FB-524D-83A9-F79984850A9D}"/>
              </a:ext>
            </a:extLst>
          </p:cNvPr>
          <p:cNvSpPr txBox="1"/>
          <p:nvPr/>
        </p:nvSpPr>
        <p:spPr>
          <a:xfrm>
            <a:off x="1946613" y="4027427"/>
            <a:ext cx="4937570" cy="255326"/>
          </a:xfrm>
          <a:prstGeom prst="rect">
            <a:avLst/>
          </a:prstGeom>
          <a:noFill/>
        </p:spPr>
        <p:txBody>
          <a:bodyPr wrap="none" rtlCol="0">
            <a:spAutoFit/>
          </a:bodyPr>
          <a:lstStyle/>
          <a:p>
            <a:r>
              <a:rPr lang="en-US" sz="1059" dirty="0"/>
              <a:t>Objective and next step: Define one consistent Information Architecture for AI</a:t>
            </a:r>
          </a:p>
        </p:txBody>
      </p:sp>
      <p:sp>
        <p:nvSpPr>
          <p:cNvPr id="19" name="TextBox 18">
            <a:extLst>
              <a:ext uri="{FF2B5EF4-FFF2-40B4-BE49-F238E27FC236}">
                <a16:creationId xmlns:a16="http://schemas.microsoft.com/office/drawing/2014/main" id="{3D69AF1D-9154-4347-AF60-B6361BD217BA}"/>
              </a:ext>
            </a:extLst>
          </p:cNvPr>
          <p:cNvSpPr txBox="1"/>
          <p:nvPr/>
        </p:nvSpPr>
        <p:spPr>
          <a:xfrm>
            <a:off x="3937650" y="12826"/>
            <a:ext cx="1268699"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Ladder to AI</a:t>
            </a:r>
          </a:p>
        </p:txBody>
      </p:sp>
    </p:spTree>
    <p:extLst>
      <p:ext uri="{BB962C8B-B14F-4D97-AF65-F5344CB8AC3E}">
        <p14:creationId xmlns:p14="http://schemas.microsoft.com/office/powerpoint/2010/main" val="1960754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1785104"/>
          </a:xfrm>
          <a:prstGeom prst="rect">
            <a:avLst/>
          </a:prstGeom>
        </p:spPr>
        <p:txBody>
          <a:bodyPr wrap="square">
            <a:spAutoFit/>
          </a:bodyPr>
          <a:lstStyle/>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is used to monitor runtime performance and fairness over the customer population.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predictions are interpreted by an AI Insights Orchestrator deployed on IBM Cloud.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orchestrator consults Decision Management components for the next best offer to be provided to the customer.</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offer is communicated within the customer’s workflow by infusing it into the active customer care and support interactions, such as a Watson Assistant implementation.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Over some time period, 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detected the model has skewed against the real world data it’s encountering and needs to be retrained.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triggers deeper analysis using Watson Studio of the divergence from the original model and similar steps to the original model design are taken to retrain the model with optimal features and new training data.</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An updated performant model is deployed to Watson Machine Learning, as another turn of the iterative end to end model lifecycle governance.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Customers react favorably to the offers and the business starts to see the desired outcomes of lower customer churn and higher satisfaction ratings.</a:t>
            </a:r>
          </a:p>
          <a:p>
            <a:pPr marL="230188" lvl="0" indent="-230188" defTabSz="584200" eaLnBrk="1" fontAlgn="auto">
              <a:spcBef>
                <a:spcPts val="0"/>
              </a:spcBef>
              <a:spcAft>
                <a:spcPts val="0"/>
              </a:spcAft>
              <a:buFont typeface="+mj-lt"/>
              <a:buAutoNum type="arabicPeriod"/>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2684151"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Runtime</a:t>
            </a:r>
          </a:p>
        </p:txBody>
      </p:sp>
    </p:spTree>
    <p:extLst>
      <p:ext uri="{BB962C8B-B14F-4D97-AF65-F5344CB8AC3E}">
        <p14:creationId xmlns:p14="http://schemas.microsoft.com/office/powerpoint/2010/main" val="27608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C44A21-E88A-4D48-AC57-4AADF0A0BDC4}"/>
              </a:ext>
            </a:extLst>
          </p:cNvPr>
          <p:cNvPicPr>
            <a:picLocks noChangeAspect="1"/>
          </p:cNvPicPr>
          <p:nvPr/>
        </p:nvPicPr>
        <p:blipFill>
          <a:blip r:embed="rId2"/>
          <a:stretch>
            <a:fillRect/>
          </a:stretch>
        </p:blipFill>
        <p:spPr>
          <a:xfrm>
            <a:off x="1566920" y="0"/>
            <a:ext cx="6010160" cy="5143500"/>
          </a:xfrm>
          <a:prstGeom prst="rect">
            <a:avLst/>
          </a:prstGeom>
        </p:spPr>
      </p:pic>
      <p:sp>
        <p:nvSpPr>
          <p:cNvPr id="4" name="Shape 547">
            <a:extLst>
              <a:ext uri="{FF2B5EF4-FFF2-40B4-BE49-F238E27FC236}">
                <a16:creationId xmlns:a16="http://schemas.microsoft.com/office/drawing/2014/main" id="{1195D6DD-D047-6E40-8393-E1929C875983}"/>
              </a:ext>
            </a:extLst>
          </p:cNvPr>
          <p:cNvSpPr/>
          <p:nvPr/>
        </p:nvSpPr>
        <p:spPr>
          <a:xfrm>
            <a:off x="4021556" y="418585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5" name="Shape 547">
            <a:extLst>
              <a:ext uri="{FF2B5EF4-FFF2-40B4-BE49-F238E27FC236}">
                <a16:creationId xmlns:a16="http://schemas.microsoft.com/office/drawing/2014/main" id="{CE479663-31D1-0940-A037-DC499D8B6464}"/>
              </a:ext>
            </a:extLst>
          </p:cNvPr>
          <p:cNvSpPr/>
          <p:nvPr/>
        </p:nvSpPr>
        <p:spPr>
          <a:xfrm>
            <a:off x="3466274" y="350805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F611FEAD-B2E0-B944-89D1-1AC55E448726}"/>
              </a:ext>
            </a:extLst>
          </p:cNvPr>
          <p:cNvSpPr/>
          <p:nvPr/>
        </p:nvSpPr>
        <p:spPr>
          <a:xfrm>
            <a:off x="3376485" y="310547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3F995D3-460E-9B4D-9475-1E74BC0B04AA}"/>
              </a:ext>
            </a:extLst>
          </p:cNvPr>
          <p:cNvSpPr/>
          <p:nvPr/>
        </p:nvSpPr>
        <p:spPr>
          <a:xfrm>
            <a:off x="2273127" y="260146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BA480042-FCF9-AF41-9D1D-FB9EADAC17DA}"/>
              </a:ext>
            </a:extLst>
          </p:cNvPr>
          <p:cNvSpPr/>
          <p:nvPr/>
        </p:nvSpPr>
        <p:spPr>
          <a:xfrm>
            <a:off x="3812401" y="24678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56AAD411-ED3D-E74A-8FB3-4EAD4F51A68A}"/>
              </a:ext>
            </a:extLst>
          </p:cNvPr>
          <p:cNvSpPr/>
          <p:nvPr/>
        </p:nvSpPr>
        <p:spPr>
          <a:xfrm>
            <a:off x="3082161" y="24691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88100322-3C68-9643-A2FB-9F6B7969DBFB}"/>
              </a:ext>
            </a:extLst>
          </p:cNvPr>
          <p:cNvSpPr/>
          <p:nvPr/>
        </p:nvSpPr>
        <p:spPr>
          <a:xfrm>
            <a:off x="2523946" y="237549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D5FC35E-9BD8-1647-977C-9A1840924837}"/>
              </a:ext>
            </a:extLst>
          </p:cNvPr>
          <p:cNvSpPr/>
          <p:nvPr/>
        </p:nvSpPr>
        <p:spPr>
          <a:xfrm>
            <a:off x="5064251" y="268121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18956986-DB78-2A4A-9FF8-C3D96465C202}"/>
              </a:ext>
            </a:extLst>
          </p:cNvPr>
          <p:cNvSpPr/>
          <p:nvPr/>
        </p:nvSpPr>
        <p:spPr>
          <a:xfrm>
            <a:off x="2703523" y="292083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1829420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331066"/>
            <a:ext cx="8686801" cy="4555093"/>
          </a:xfrm>
          <a:prstGeom prst="rect">
            <a:avLst/>
          </a:prstGeom>
        </p:spPr>
        <p:txBody>
          <a:bodyPr wrap="square">
            <a:spAutoFit/>
          </a:bodyPr>
          <a:lstStyle/>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Data sources are more than just databases., these include 3</a:t>
            </a:r>
            <a:r>
              <a:rPr lang="en-US" sz="1000" kern="0" baseline="30000" dirty="0">
                <a:solidFill>
                  <a:srgbClr val="000000"/>
                </a:solidFill>
                <a:latin typeface="Helvetica" charset="0"/>
                <a:ea typeface="Helvetica" charset="0"/>
                <a:cs typeface="Helvetica" charset="0"/>
                <a:sym typeface="Helvetica Light"/>
              </a:rPr>
              <a:t>rd</a:t>
            </a:r>
            <a:r>
              <a:rPr lang="en-US" sz="1000" kern="0" dirty="0">
                <a:solidFill>
                  <a:srgbClr val="000000"/>
                </a:solidFill>
                <a:latin typeface="Helvetica" charset="0"/>
                <a:ea typeface="Helvetica" charset="0"/>
                <a:cs typeface="Helvetica" charset="0"/>
                <a:sym typeface="Helvetica Light"/>
              </a:rPr>
              <a:t> party and external data.</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Connectors provide specialized client code to access the function/data of an asset as well as any metadata it handles. Typically the metadata identifies the type of asset, how to access it and possibly the schema of the data if the data is structured.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Capturing metadata from processes that copy data from one location to another enables the assembly of lineage.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data catalog provides a search interface to make it easy to query details of the data landscape.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Metadata discovery engines access the data through the connectors and add additional insight about the data content into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Glossaries define the meaning of the terminology used by the people working in the organization when they interact with each other, external stakeholders and digital systems.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link their assets to the relevant glossary terms, making it easier to find relevant data in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governance team add definitions for how the assets of the organization should be governed and link them to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Subject Area Owners attach the governance classifications to their glossary terms. This identifies the governance requirements that apply to assets linked to these terms.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still link their assets to the relevant glossary terms, making it easier to find relevant data in the data catalog. The governance classifications attached to the glossary terms then apply to the assets. They may add additional classifications to the assets if not covered by the classifications attached to the glossary terms. Classified glossary terms flow to the data catalog. Replication of governance definitions into the data catalog allows the catalog users to understand the governance requirements behind the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Users of the search tool can drill down to understand the classification of assets and the governance requirements behind them.</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encode the governance definitions into the technologies so that enforcement and auditing of governance requirements is automated.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continues to encode the governance definitions into the technologies so that enforcement and auditing of governance requirements is automated. The encoding uses placeholders for metadata values that are accessed at runtime.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Details of the governance requirements, classification and asset details are sent to an operational metadata store. This store serves up metadata that drives the governance functions embedded in operational systems. Updates to classifications attached to glossary terms made by the subject area owners flow through the data catalog to the operational metadata store. Updates to classifications, attached glossary terms and other properties associated with the assets made by the asset owners also flow through the data catalog to the operational metadata store.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Large population of users accessing the data catalog. Need to consider security of metadata and scaling the deployment of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Two way synchronization needed with business tools that work with data to ensure all users see consistent governed assets, and feedback is consolidated to be passed to asset owners.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Asset owners need to be part of the collaboration and feedback cycle. Subject area owners receive direct feedback and questions from data catalog users about the glossary term definitions. They use the interaction to correct and improve the glossary terms as well as crowd-source new terms.</a:t>
            </a: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4896295"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Governed Data Lake</a:t>
            </a:r>
          </a:p>
        </p:txBody>
      </p:sp>
    </p:spTree>
    <p:extLst>
      <p:ext uri="{BB962C8B-B14F-4D97-AF65-F5344CB8AC3E}">
        <p14:creationId xmlns:p14="http://schemas.microsoft.com/office/powerpoint/2010/main" val="477096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2695-6060-3F49-A924-9C6C4114FE0C}"/>
              </a:ext>
            </a:extLst>
          </p:cNvPr>
          <p:cNvSpPr>
            <a:spLocks noGrp="1"/>
          </p:cNvSpPr>
          <p:nvPr>
            <p:ph type="title"/>
          </p:nvPr>
        </p:nvSpPr>
        <p:spPr/>
        <p:txBody>
          <a:bodyPr/>
          <a:lstStyle/>
          <a:p>
            <a:r>
              <a:rPr lang="en-US" dirty="0"/>
              <a:t>Roles</a:t>
            </a:r>
          </a:p>
        </p:txBody>
      </p:sp>
      <p:graphicFrame>
        <p:nvGraphicFramePr>
          <p:cNvPr id="6" name="Content Placeholder 5">
            <a:extLst>
              <a:ext uri="{FF2B5EF4-FFF2-40B4-BE49-F238E27FC236}">
                <a16:creationId xmlns:a16="http://schemas.microsoft.com/office/drawing/2014/main" id="{E077B09C-A7A4-254E-9BF6-815C6DAA2153}"/>
              </a:ext>
            </a:extLst>
          </p:cNvPr>
          <p:cNvGraphicFramePr>
            <a:graphicFrameLocks noGrp="1"/>
          </p:cNvGraphicFramePr>
          <p:nvPr>
            <p:ph sz="half" idx="1"/>
            <p:extLst>
              <p:ext uri="{D42A27DB-BD31-4B8C-83A1-F6EECF244321}">
                <p14:modId xmlns:p14="http://schemas.microsoft.com/office/powerpoint/2010/main" val="2324657743"/>
              </p:ext>
            </p:extLst>
          </p:nvPr>
        </p:nvGraphicFramePr>
        <p:xfrm>
          <a:off x="457198" y="775461"/>
          <a:ext cx="7936992" cy="3721100"/>
        </p:xfrm>
        <a:graphic>
          <a:graphicData uri="http://schemas.openxmlformats.org/drawingml/2006/table">
            <a:tbl>
              <a:tblPr firstRow="1" bandRow="1">
                <a:tableStyleId>{5940675A-B579-460E-94D1-54222C63F5DA}</a:tableStyleId>
              </a:tblPr>
              <a:tblGrid>
                <a:gridCol w="2615184">
                  <a:extLst>
                    <a:ext uri="{9D8B030D-6E8A-4147-A177-3AD203B41FA5}">
                      <a16:colId xmlns:a16="http://schemas.microsoft.com/office/drawing/2014/main" val="4034107537"/>
                    </a:ext>
                  </a:extLst>
                </a:gridCol>
                <a:gridCol w="5321808">
                  <a:extLst>
                    <a:ext uri="{9D8B030D-6E8A-4147-A177-3AD203B41FA5}">
                      <a16:colId xmlns:a16="http://schemas.microsoft.com/office/drawing/2014/main" val="809039073"/>
                    </a:ext>
                  </a:extLst>
                </a:gridCol>
              </a:tblGrid>
              <a:tr h="724535">
                <a:tc>
                  <a:txBody>
                    <a:bodyPr/>
                    <a:lstStyle/>
                    <a:p>
                      <a:pPr algn="r"/>
                      <a:r>
                        <a:rPr lang="en-US" dirty="0"/>
                        <a:t>Data Scientist</a:t>
                      </a:r>
                    </a:p>
                    <a:p>
                      <a:pPr algn="r"/>
                      <a:endParaRPr lang="en-US" dirty="0"/>
                    </a:p>
                  </a:txBody>
                  <a:tcPr anchor="ctr"/>
                </a:tc>
                <a:tc>
                  <a:txBody>
                    <a:bodyPr/>
                    <a:lstStyle/>
                    <a:p>
                      <a:r>
                        <a:rPr lang="en-US" sz="1600" dirty="0"/>
                        <a:t>Gets deep into the data to draw hidden insights for the business</a:t>
                      </a:r>
                    </a:p>
                  </a:txBody>
                  <a:tcPr anchor="ctr"/>
                </a:tc>
                <a:extLst>
                  <a:ext uri="{0D108BD9-81ED-4DB2-BD59-A6C34878D82A}">
                    <a16:rowId xmlns:a16="http://schemas.microsoft.com/office/drawing/2014/main" val="1761383668"/>
                  </a:ext>
                </a:extLst>
              </a:tr>
              <a:tr h="724535">
                <a:tc>
                  <a:txBody>
                    <a:bodyPr/>
                    <a:lstStyle/>
                    <a:p>
                      <a:pPr algn="r"/>
                      <a:r>
                        <a:rPr lang="en-US" dirty="0"/>
                        <a:t>Architect</a:t>
                      </a:r>
                    </a:p>
                  </a:txBody>
                  <a:tcPr anchor="ctr"/>
                </a:tc>
                <a:tc>
                  <a:txBody>
                    <a:bodyPr/>
                    <a:lstStyle/>
                    <a:p>
                      <a:r>
                        <a:rPr lang="en-US" sz="1600" dirty="0"/>
                        <a:t>Guides the data  transformation, define components as part of the runtime and modeling environments and define cloud native microservice scope</a:t>
                      </a:r>
                    </a:p>
                  </a:txBody>
                  <a:tcPr anchor="ctr"/>
                </a:tc>
                <a:extLst>
                  <a:ext uri="{0D108BD9-81ED-4DB2-BD59-A6C34878D82A}">
                    <a16:rowId xmlns:a16="http://schemas.microsoft.com/office/drawing/2014/main" val="2901214453"/>
                  </a:ext>
                </a:extLst>
              </a:tr>
              <a:tr h="724535">
                <a:tc>
                  <a:txBody>
                    <a:bodyPr/>
                    <a:lstStyle/>
                    <a:p>
                      <a:pPr algn="r"/>
                      <a:r>
                        <a:rPr lang="en-US" dirty="0"/>
                        <a:t>Data engineer</a:t>
                      </a:r>
                    </a:p>
                  </a:txBody>
                  <a:tcPr anchor="ctr"/>
                </a:tc>
                <a:tc>
                  <a:txBody>
                    <a:bodyPr/>
                    <a:lstStyle/>
                    <a:p>
                      <a:r>
                        <a:rPr lang="en-US" sz="1600" dirty="0"/>
                        <a:t>Designs how data is  organized &amp; ensures operability</a:t>
                      </a:r>
                    </a:p>
                  </a:txBody>
                  <a:tcPr anchor="ctr"/>
                </a:tc>
                <a:extLst>
                  <a:ext uri="{0D108BD9-81ED-4DB2-BD59-A6C34878D82A}">
                    <a16:rowId xmlns:a16="http://schemas.microsoft.com/office/drawing/2014/main" val="1069033263"/>
                  </a:ext>
                </a:extLst>
              </a:tr>
              <a:tr h="724535">
                <a:tc>
                  <a:txBody>
                    <a:bodyPr/>
                    <a:lstStyle/>
                    <a:p>
                      <a:pPr algn="r"/>
                      <a:r>
                        <a:rPr lang="en-US" dirty="0"/>
                        <a:t>App developer</a:t>
                      </a:r>
                    </a:p>
                  </a:txBody>
                  <a:tcPr anchor="ctr"/>
                </a:tc>
                <a:tc>
                  <a:txBody>
                    <a:bodyPr/>
                    <a:lstStyle/>
                    <a:p>
                      <a:r>
                        <a:rPr lang="en-US" sz="1600" dirty="0"/>
                        <a:t>Builds microservice applications that interact with data and models</a:t>
                      </a:r>
                    </a:p>
                  </a:txBody>
                  <a:tcPr anchor="ctr"/>
                </a:tc>
                <a:extLst>
                  <a:ext uri="{0D108BD9-81ED-4DB2-BD59-A6C34878D82A}">
                    <a16:rowId xmlns:a16="http://schemas.microsoft.com/office/drawing/2014/main" val="3610311015"/>
                  </a:ext>
                </a:extLst>
              </a:tr>
              <a:tr h="724535">
                <a:tc>
                  <a:txBody>
                    <a:bodyPr/>
                    <a:lstStyle/>
                    <a:p>
                      <a:pPr algn="r"/>
                      <a:r>
                        <a:rPr lang="en-US" dirty="0"/>
                        <a:t>Designer</a:t>
                      </a:r>
                    </a:p>
                  </a:txBody>
                  <a:tcPr anchor="ctr"/>
                </a:tc>
                <a:tc>
                  <a:txBody>
                    <a:bodyPr/>
                    <a:lstStyle/>
                    <a:p>
                      <a:r>
                        <a:rPr lang="en-US" sz="1600" dirty="0"/>
                        <a:t>Facilitates Design Thinking approaches</a:t>
                      </a:r>
                    </a:p>
                    <a:p>
                      <a:endParaRPr lang="en-US" sz="1600" dirty="0"/>
                    </a:p>
                  </a:txBody>
                  <a:tcPr anchor="ctr"/>
                </a:tc>
                <a:extLst>
                  <a:ext uri="{0D108BD9-81ED-4DB2-BD59-A6C34878D82A}">
                    <a16:rowId xmlns:a16="http://schemas.microsoft.com/office/drawing/2014/main" val="2419683378"/>
                  </a:ext>
                </a:extLst>
              </a:tr>
            </a:tbl>
          </a:graphicData>
        </a:graphic>
      </p:graphicFrame>
      <p:sp>
        <p:nvSpPr>
          <p:cNvPr id="5" name="Slide Number Placeholder 4">
            <a:extLst>
              <a:ext uri="{FF2B5EF4-FFF2-40B4-BE49-F238E27FC236}">
                <a16:creationId xmlns:a16="http://schemas.microsoft.com/office/drawing/2014/main" id="{1D6F8777-753D-914E-8599-AC8BF0555771}"/>
              </a:ext>
            </a:extLst>
          </p:cNvPr>
          <p:cNvSpPr>
            <a:spLocks noGrp="1"/>
          </p:cNvSpPr>
          <p:nvPr>
            <p:ph type="sldNum" sz="quarter" idx="10"/>
          </p:nvPr>
        </p:nvSpPr>
        <p:spPr/>
        <p:txBody>
          <a:bodyPr/>
          <a:lstStyle/>
          <a:p>
            <a:fld id="{8A158888-7CA9-084D-A641-EC66ACF9DB3C}" type="slidenum">
              <a:rPr lang="en-US" smtClean="0">
                <a:solidFill>
                  <a:srgbClr val="5AAAFA"/>
                </a:solidFill>
              </a:rPr>
              <a:pPr/>
              <a:t>13</a:t>
            </a:fld>
            <a:endParaRPr lang="en-US">
              <a:solidFill>
                <a:srgbClr val="5AAAFA"/>
              </a:solidFill>
            </a:endParaRPr>
          </a:p>
        </p:txBody>
      </p:sp>
      <p:pic>
        <p:nvPicPr>
          <p:cNvPr id="7" name="Picture 6" descr="Persona_Harley_DataEngineer_PNG.png">
            <a:extLst>
              <a:ext uri="{FF2B5EF4-FFF2-40B4-BE49-F238E27FC236}">
                <a16:creationId xmlns:a16="http://schemas.microsoft.com/office/drawing/2014/main" id="{5C6BCD84-C079-A345-BE3C-52796944C7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39" y="2329600"/>
            <a:ext cx="689906" cy="674242"/>
          </a:xfrm>
          <a:prstGeom prst="rect">
            <a:avLst/>
          </a:prstGeom>
        </p:spPr>
      </p:pic>
      <p:pic>
        <p:nvPicPr>
          <p:cNvPr id="8" name="Picture 7" descr="Persona_Chris_DataScientist_PNG.png">
            <a:extLst>
              <a:ext uri="{FF2B5EF4-FFF2-40B4-BE49-F238E27FC236}">
                <a16:creationId xmlns:a16="http://schemas.microsoft.com/office/drawing/2014/main" id="{7442CBE3-28A4-3644-94EC-30206B8F0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38" y="797167"/>
            <a:ext cx="689907" cy="674243"/>
          </a:xfrm>
          <a:prstGeom prst="rect">
            <a:avLst/>
          </a:prstGeom>
        </p:spPr>
      </p:pic>
      <p:pic>
        <p:nvPicPr>
          <p:cNvPr id="9" name="Picture 8" descr="Persona_Kai_ApplicationDeveloper_PNG.png">
            <a:extLst>
              <a:ext uri="{FF2B5EF4-FFF2-40B4-BE49-F238E27FC236}">
                <a16:creationId xmlns:a16="http://schemas.microsoft.com/office/drawing/2014/main" id="{691F0541-76AD-2F41-BFEA-1609F937FF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979" y="3088085"/>
            <a:ext cx="689907" cy="674243"/>
          </a:xfrm>
          <a:prstGeom prst="rect">
            <a:avLst/>
          </a:prstGeom>
        </p:spPr>
      </p:pic>
      <p:pic>
        <p:nvPicPr>
          <p:cNvPr id="10" name="Picture 9">
            <a:extLst>
              <a:ext uri="{FF2B5EF4-FFF2-40B4-BE49-F238E27FC236}">
                <a16:creationId xmlns:a16="http://schemas.microsoft.com/office/drawing/2014/main" id="{97419E3B-BEE9-EF4E-91AA-5AAA0695C1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477302" y="1533635"/>
            <a:ext cx="694943" cy="666431"/>
          </a:xfrm>
          <a:prstGeom prst="rect">
            <a:avLst/>
          </a:prstGeom>
        </p:spPr>
      </p:pic>
      <p:pic>
        <p:nvPicPr>
          <p:cNvPr id="11" name="Picture 38" descr="Picture 38">
            <a:extLst>
              <a:ext uri="{FF2B5EF4-FFF2-40B4-BE49-F238E27FC236}">
                <a16:creationId xmlns:a16="http://schemas.microsoft.com/office/drawing/2014/main" id="{87AA1DF5-A0C4-D24D-90C6-7E0F5A30AAF6}"/>
              </a:ext>
            </a:extLst>
          </p:cNvPr>
          <p:cNvPicPr>
            <a:picLocks noChangeAspect="1"/>
          </p:cNvPicPr>
          <p:nvPr/>
        </p:nvPicPr>
        <p:blipFill>
          <a:blip r:embed="rId6"/>
          <a:stretch>
            <a:fillRect/>
          </a:stretch>
        </p:blipFill>
        <p:spPr>
          <a:xfrm>
            <a:off x="482337" y="3816741"/>
            <a:ext cx="689908" cy="674244"/>
          </a:xfrm>
          <a:prstGeom prst="rect">
            <a:avLst/>
          </a:prstGeom>
          <a:ln w="12700">
            <a:miter lim="400000"/>
          </a:ln>
        </p:spPr>
      </p:pic>
    </p:spTree>
    <p:extLst>
      <p:ext uri="{BB962C8B-B14F-4D97-AF65-F5344CB8AC3E}">
        <p14:creationId xmlns:p14="http://schemas.microsoft.com/office/powerpoint/2010/main" val="279735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CD6E-DDCC-8A4D-B62B-8F93AC31DC1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14</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528365" y="188459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Discover</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Learn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a:off x="1002399"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2827617" y="18845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Inquiry</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Decision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Results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a:off x="3301651"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5126869" y="1858920"/>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Architecture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Collection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Schema</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Security</a:t>
            </a:r>
          </a:p>
        </p:txBody>
      </p:sp>
      <p:sp>
        <p:nvSpPr>
          <p:cNvPr id="12" name="Rectangle 11">
            <a:extLst>
              <a:ext uri="{FF2B5EF4-FFF2-40B4-BE49-F238E27FC236}">
                <a16:creationId xmlns:a16="http://schemas.microsoft.com/office/drawing/2014/main" id="{33159020-C4FD-9E4E-B392-BB53BD1380D3}"/>
              </a:ext>
            </a:extLst>
          </p:cNvPr>
          <p:cNvSpPr/>
          <p:nvPr/>
        </p:nvSpPr>
        <p:spPr>
          <a:xfrm>
            <a:off x="5600903" y="2215874"/>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8552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15</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Tree>
    <p:extLst>
      <p:ext uri="{BB962C8B-B14F-4D97-AF65-F5344CB8AC3E}">
        <p14:creationId xmlns:p14="http://schemas.microsoft.com/office/powerpoint/2010/main" val="424646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16</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
        <p:nvSpPr>
          <p:cNvPr id="2" name="Line Callout 2 (Border and Accent Bar) 1">
            <a:extLst>
              <a:ext uri="{FF2B5EF4-FFF2-40B4-BE49-F238E27FC236}">
                <a16:creationId xmlns:a16="http://schemas.microsoft.com/office/drawing/2014/main" id="{915C07BB-8D4A-2D47-AEB9-B3DFDE0DE723}"/>
              </a:ext>
            </a:extLst>
          </p:cNvPr>
          <p:cNvSpPr/>
          <p:nvPr/>
        </p:nvSpPr>
        <p:spPr>
          <a:xfrm>
            <a:off x="6708361" y="2053267"/>
            <a:ext cx="1829213" cy="884469"/>
          </a:xfrm>
          <a:prstGeom prst="accentBorderCallout2">
            <a:avLst>
              <a:gd name="adj1" fmla="val 18750"/>
              <a:gd name="adj2" fmla="val -8333"/>
              <a:gd name="adj3" fmla="val 83365"/>
              <a:gd name="adj4" fmla="val -38884"/>
              <a:gd name="adj5" fmla="val 80587"/>
              <a:gd name="adj6" fmla="val -904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lake infrastructure and access control</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transformation script</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source credentials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schema</a:t>
            </a:r>
          </a:p>
        </p:txBody>
      </p:sp>
      <p:sp>
        <p:nvSpPr>
          <p:cNvPr id="16" name="Line Callout 2 (Border and Accent Bar) 15">
            <a:extLst>
              <a:ext uri="{FF2B5EF4-FFF2-40B4-BE49-F238E27FC236}">
                <a16:creationId xmlns:a16="http://schemas.microsoft.com/office/drawing/2014/main" id="{8D2E71ED-8FC6-874C-95C4-9CE6B98A1EB8}"/>
              </a:ext>
            </a:extLst>
          </p:cNvPr>
          <p:cNvSpPr/>
          <p:nvPr/>
        </p:nvSpPr>
        <p:spPr>
          <a:xfrm>
            <a:off x="5029853" y="147868"/>
            <a:ext cx="2488547" cy="884468"/>
          </a:xfrm>
          <a:prstGeom prst="accentBorderCallout2">
            <a:avLst>
              <a:gd name="adj1" fmla="val 18750"/>
              <a:gd name="adj2" fmla="val -8333"/>
              <a:gd name="adj3" fmla="val 99596"/>
              <a:gd name="adj4" fmla="val -43973"/>
              <a:gd name="adj5" fmla="val 167215"/>
              <a:gd name="adj6" fmla="val -452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access layer microservices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Business entity life cycle</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Events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Persistence – Data 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p:txBody>
      </p:sp>
      <p:sp>
        <p:nvSpPr>
          <p:cNvPr id="17" name="Line Callout 2 (Border and Accent Bar) 16">
            <a:extLst>
              <a:ext uri="{FF2B5EF4-FFF2-40B4-BE49-F238E27FC236}">
                <a16:creationId xmlns:a16="http://schemas.microsoft.com/office/drawing/2014/main" id="{C0612679-24A0-E149-8EA2-C70510C6D065}"/>
              </a:ext>
            </a:extLst>
          </p:cNvPr>
          <p:cNvSpPr/>
          <p:nvPr/>
        </p:nvSpPr>
        <p:spPr>
          <a:xfrm flipH="1">
            <a:off x="203156" y="2665916"/>
            <a:ext cx="1829213" cy="1004384"/>
          </a:xfrm>
          <a:prstGeom prst="accentBorderCallout2">
            <a:avLst>
              <a:gd name="adj1" fmla="val 18750"/>
              <a:gd name="adj2" fmla="val -8333"/>
              <a:gd name="adj3" fmla="val 18750"/>
              <a:gd name="adj4" fmla="val -16667"/>
              <a:gd name="adj5" fmla="val 10784"/>
              <a:gd name="adj6" fmla="val -876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Model deployment and integration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Monitoring</a:t>
            </a:r>
          </a:p>
        </p:txBody>
      </p:sp>
      <p:sp>
        <p:nvSpPr>
          <p:cNvPr id="18" name="Line Callout 2 (Border and Accent Bar) 17">
            <a:extLst>
              <a:ext uri="{FF2B5EF4-FFF2-40B4-BE49-F238E27FC236}">
                <a16:creationId xmlns:a16="http://schemas.microsoft.com/office/drawing/2014/main" id="{5896EAEC-4E31-A94B-815E-C5F9762B1B6B}"/>
              </a:ext>
            </a:extLst>
          </p:cNvPr>
          <p:cNvSpPr/>
          <p:nvPr/>
        </p:nvSpPr>
        <p:spPr>
          <a:xfrm>
            <a:off x="6651561" y="3833412"/>
            <a:ext cx="1829213" cy="884469"/>
          </a:xfrm>
          <a:prstGeom prst="accentBorderCallout2">
            <a:avLst>
              <a:gd name="adj1" fmla="val 18750"/>
              <a:gd name="adj2" fmla="val -8333"/>
              <a:gd name="adj3" fmla="val 83365"/>
              <a:gd name="adj4" fmla="val -38884"/>
              <a:gd name="adj5" fmla="val -134796"/>
              <a:gd name="adj6" fmla="val -1411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Integrated data, microservice and AI – Analytics models governance</a:t>
            </a:r>
          </a:p>
        </p:txBody>
      </p:sp>
    </p:spTree>
    <p:extLst>
      <p:ext uri="{BB962C8B-B14F-4D97-AF65-F5344CB8AC3E}">
        <p14:creationId xmlns:p14="http://schemas.microsoft.com/office/powerpoint/2010/main" val="228334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17</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24922" y="251009"/>
            <a:ext cx="1560243" cy="732132"/>
            <a:chOff x="0" y="0"/>
            <a:chExt cx="3120483" cy="1027705"/>
          </a:xfrm>
          <a:solidFill>
            <a:srgbClr val="348CE7"/>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205851"/>
              <a:ext cx="3020147" cy="616004"/>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Understand b</a:t>
              </a:r>
              <a:r>
                <a:rPr sz="1200" kern="0" dirty="0">
                  <a:latin typeface="Helvetica Neue Medium"/>
                  <a:ea typeface="Helvetica Neue Medium"/>
                  <a:cs typeface="Helvetica Neue Medium"/>
                </a:rPr>
                <a:t>usiness</a:t>
              </a:r>
              <a:r>
                <a:rPr lang="en-US" sz="1200" kern="0" dirty="0">
                  <a:latin typeface="Helvetica Neue Medium"/>
                  <a:ea typeface="Helvetica Neue Medium"/>
                  <a:cs typeface="Helvetica Neue Medium"/>
                </a:rPr>
                <a:t> objectives</a:t>
              </a:r>
              <a:endParaRPr sz="12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4933905" y="327562"/>
            <a:ext cx="1560243" cy="513853"/>
            <a:chOff x="0" y="0"/>
            <a:chExt cx="3120483" cy="1027705"/>
          </a:xfrm>
          <a:solidFill>
            <a:srgbClr val="348CE7"/>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75018"/>
              <a:ext cx="3020147" cy="87767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Define a</a:t>
              </a:r>
              <a:r>
                <a:rPr sz="1200" kern="0" dirty="0">
                  <a:latin typeface="Helvetica Neue Medium"/>
                  <a:ea typeface="Helvetica Neue Medium"/>
                  <a:cs typeface="Helvetica Neue Medium"/>
                </a:rPr>
                <a:t>nalytic approach</a:t>
              </a: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60555" y="1670098"/>
            <a:ext cx="1560243" cy="513853"/>
            <a:chOff x="0" y="0"/>
            <a:chExt cx="3120483" cy="1027705"/>
          </a:xfrm>
          <a:solidFill>
            <a:srgbClr val="348CE7"/>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63500" cap="flat">
              <a:solidFill>
                <a:srgbClr val="00B050"/>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75016"/>
              <a:ext cx="3020147" cy="877675"/>
            </a:xfrm>
            <a:prstGeom prst="rect">
              <a:avLst/>
            </a:prstGeom>
            <a:grpFill/>
            <a:ln w="381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Gather d</a:t>
              </a:r>
              <a:r>
                <a:rPr sz="12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74410" y="2530110"/>
            <a:ext cx="1560243" cy="513853"/>
            <a:chOff x="0" y="0"/>
            <a:chExt cx="3120483" cy="1027705"/>
          </a:xfrm>
          <a:solidFill>
            <a:srgbClr val="348CE7"/>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63500" cap="flat">
              <a:solidFill>
                <a:srgbClr val="00B050"/>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dirty="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80198"/>
              <a:ext cx="3020147" cy="467308"/>
            </a:xfrm>
            <a:prstGeom prst="rect">
              <a:avLst/>
            </a:prstGeom>
            <a:grpFill/>
            <a:ln w="381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FFFFFF"/>
                  </a:solidFill>
                  <a:latin typeface="Helvetica Neue Medium"/>
                  <a:ea typeface="Helvetica Neue Medium"/>
                  <a:cs typeface="Helvetica Neue Medium"/>
                  <a:sym typeface="Helvetica Neue Medium"/>
                </a:rPr>
                <a:t>Collect d</a:t>
              </a:r>
              <a:r>
                <a:rPr sz="1200" kern="0" dirty="0">
                  <a:solidFill>
                    <a:srgbClr val="FFFFFF"/>
                  </a:solidFill>
                  <a:latin typeface="Helvetica Neue Medium"/>
                  <a:ea typeface="Helvetica Neue Medium"/>
                  <a:cs typeface="Helvetica Neue Medium"/>
                  <a:sym typeface="Helvetica Neue Medium"/>
                </a:rPr>
                <a:t>ata </a:t>
              </a: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99494" y="3444666"/>
            <a:ext cx="1560243" cy="513853"/>
            <a:chOff x="0" y="0"/>
            <a:chExt cx="3120483" cy="1027705"/>
          </a:xfrm>
          <a:solidFill>
            <a:srgbClr val="348CE7"/>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FFFFFF"/>
                  </a:solidFill>
                  <a:latin typeface="Helvetica Neue Medium"/>
                  <a:ea typeface="Helvetica Neue Medium"/>
                  <a:cs typeface="Helvetica Neue Medium"/>
                  <a:sym typeface="Helvetica Neue Medium"/>
                </a:rPr>
                <a:t>Understand d</a:t>
              </a:r>
              <a:r>
                <a:rPr sz="1200" kern="0" dirty="0">
                  <a:solidFill>
                    <a:srgbClr val="FFFFFF"/>
                  </a:solidFill>
                  <a:latin typeface="Helvetica Neue Medium"/>
                  <a:ea typeface="Helvetica Neue Medium"/>
                  <a:cs typeface="Helvetica Neue Medium"/>
                  <a:sym typeface="Helvetica Neue Medium"/>
                </a:rPr>
                <a:t>ata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748889" y="4466482"/>
            <a:ext cx="1560243" cy="513853"/>
            <a:chOff x="0" y="0"/>
            <a:chExt cx="3120483" cy="1027705"/>
          </a:xfrm>
          <a:solidFill>
            <a:srgbClr val="348CE7"/>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80198"/>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FFFFFF"/>
                  </a:solidFill>
                  <a:latin typeface="Helvetica Neue Medium"/>
                  <a:ea typeface="Helvetica Neue Medium"/>
                  <a:cs typeface="Helvetica Neue Medium"/>
                  <a:sym typeface="Helvetica Neue Medium"/>
                </a:rPr>
                <a:t>Prepare d</a:t>
              </a:r>
              <a:r>
                <a:rPr sz="1200" kern="0" dirty="0">
                  <a:solidFill>
                    <a:srgbClr val="FFFFFF"/>
                  </a:solidFill>
                  <a:latin typeface="Helvetica Neue Medium"/>
                  <a:ea typeface="Helvetica Neue Medium"/>
                  <a:cs typeface="Helvetica Neue Medium"/>
                  <a:sym typeface="Helvetica Neue Medium"/>
                </a:rPr>
                <a:t>ata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964118" y="3427173"/>
            <a:ext cx="1560243" cy="513853"/>
            <a:chOff x="0" y="0"/>
            <a:chExt cx="3120483" cy="1027705"/>
          </a:xfrm>
          <a:solidFill>
            <a:srgbClr val="348CE7"/>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200" kern="0" dirty="0">
                  <a:latin typeface="Helvetica Neue Medium"/>
                  <a:ea typeface="Helvetica Neue Medium"/>
                  <a:cs typeface="Helvetica Neue Medium"/>
                </a:rPr>
                <a:t>Evaluat</a:t>
              </a:r>
              <a:r>
                <a:rPr lang="en-US" sz="1200" kern="0" dirty="0">
                  <a:latin typeface="Helvetica Neue Medium"/>
                  <a:ea typeface="Helvetica Neue Medium"/>
                  <a:cs typeface="Helvetica Neue Medium"/>
                </a:rPr>
                <a:t>e model(s)</a:t>
              </a:r>
              <a:endParaRPr sz="12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964118" y="2520925"/>
            <a:ext cx="1560243" cy="513853"/>
            <a:chOff x="0" y="0"/>
            <a:chExt cx="3120483" cy="1027705"/>
          </a:xfrm>
          <a:solidFill>
            <a:srgbClr val="348CE7"/>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41275" cap="flat">
              <a:solidFill>
                <a:srgbClr val="FF0000">
                  <a:alpha val="35000"/>
                </a:srgbClr>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75014"/>
              <a:ext cx="3020147" cy="877675"/>
            </a:xfrm>
            <a:prstGeom prst="rect">
              <a:avLst/>
            </a:prstGeom>
            <a:grpFill/>
            <a:ln w="41275" cap="flat">
              <a:solidFill>
                <a:srgbClr val="FF0000">
                  <a:alpha val="35000"/>
                </a:srgbClr>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200" kern="0" dirty="0">
                  <a:latin typeface="Helvetica Neue Medium"/>
                  <a:ea typeface="Helvetica Neue Medium"/>
                  <a:cs typeface="Helvetica Neue Medium"/>
                </a:rPr>
                <a:t>Deploy</a:t>
              </a:r>
              <a:r>
                <a:rPr lang="en-US" sz="1200" kern="0" dirty="0">
                  <a:latin typeface="Helvetica Neue Medium"/>
                  <a:ea typeface="Helvetica Neue Medium"/>
                  <a:cs typeface="Helvetica Neue Medium"/>
                </a:rPr>
                <a:t>, integrate models</a:t>
              </a:r>
              <a:endParaRPr sz="12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964118" y="1545404"/>
            <a:ext cx="1560243" cy="513853"/>
            <a:chOff x="0" y="0"/>
            <a:chExt cx="3120483" cy="1027705"/>
          </a:xfrm>
          <a:solidFill>
            <a:srgbClr val="348CE7"/>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2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575716"/>
            <a:ext cx="2363719" cy="2363719"/>
          </a:xfrm>
          <a:prstGeom prst="ellipse">
            <a:avLst/>
          </a:prstGeom>
          <a:solidFill>
            <a:srgbClr val="348CE7"/>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348CE7"/>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Develop m</a:t>
              </a:r>
              <a:r>
                <a:rPr sz="1200" kern="0" dirty="0">
                  <a:latin typeface="Helvetica Neue Medium"/>
                  <a:ea typeface="Helvetica Neue Medium"/>
                  <a:cs typeface="Helvetica Neue Medium"/>
                </a:rPr>
                <a:t>odel</a:t>
              </a:r>
              <a:r>
                <a:rPr lang="en-US" sz="1200" kern="0" dirty="0">
                  <a:latin typeface="Helvetica Neue Medium"/>
                  <a:ea typeface="Helvetica Neue Medium"/>
                  <a:cs typeface="Helvetica Neue Medium"/>
                </a:rPr>
                <a:t>(s)</a:t>
              </a:r>
              <a:endParaRPr sz="12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3"/>
          <a:stretch>
            <a:fillRect/>
          </a:stretch>
        </p:blipFill>
        <p:spPr>
          <a:xfrm>
            <a:off x="3646504" y="196750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4"/>
          <a:stretch>
            <a:fillRect/>
          </a:stretch>
        </p:blipFill>
        <p:spPr>
          <a:xfrm>
            <a:off x="4403935" y="196588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5"/>
          <a:stretch>
            <a:fillRect/>
          </a:stretch>
        </p:blipFill>
        <p:spPr>
          <a:xfrm>
            <a:off x="4784276" y="284917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6"/>
          <a:stretch>
            <a:fillRect/>
          </a:stretch>
        </p:blipFill>
        <p:spPr>
          <a:xfrm>
            <a:off x="3314324" y="284917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4068252" y="284917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4" idx="1"/>
          </p:cNvCxnSpPr>
          <p:nvPr/>
        </p:nvCxnSpPr>
        <p:spPr>
          <a:xfrm flipV="1">
            <a:off x="2160081" y="490970"/>
            <a:ext cx="959669" cy="126105"/>
          </a:xfrm>
          <a:prstGeom prst="curvedConnector3">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6469064" y="584490"/>
            <a:ext cx="471613" cy="1123116"/>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16200000" flipH="1">
            <a:off x="6755771" y="2331349"/>
            <a:ext cx="383666" cy="13855"/>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249388" y="3993179"/>
            <a:ext cx="764889" cy="695568"/>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2" idx="0"/>
            <a:endCxn id="17" idx="1"/>
          </p:cNvCxnSpPr>
          <p:nvPr/>
        </p:nvCxnSpPr>
        <p:spPr>
          <a:xfrm rot="5400000" flipH="1" flipV="1">
            <a:off x="5024529" y="3291518"/>
            <a:ext cx="1679446" cy="670483"/>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16200000" flipH="1">
            <a:off x="6766723" y="3231772"/>
            <a:ext cx="400703" cy="25084"/>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1"/>
            <a:ext cx="1003198" cy="20949"/>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744240" y="3941026"/>
            <a:ext cx="491376" cy="761434"/>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548043" y="3230976"/>
            <a:ext cx="392395" cy="1270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13406" y="2290091"/>
            <a:ext cx="461668" cy="12700"/>
          </a:xfrm>
          <a:prstGeom prst="curvedConnector3">
            <a:avLst>
              <a:gd name="adj1" fmla="val 50000"/>
            </a:avLst>
          </a:prstGeom>
          <a:ln w="38100">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280111" y="-990467"/>
            <a:ext cx="124694" cy="5196437"/>
          </a:xfrm>
          <a:prstGeom prst="curvedConnector3">
            <a:avLst>
              <a:gd name="adj1" fmla="val -338880"/>
            </a:avLst>
          </a:prstGeom>
          <a:ln w="38100">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F53F92D1-4E2D-224D-AC52-24CDB2D57270}"/>
              </a:ext>
            </a:extLst>
          </p:cNvPr>
          <p:cNvCxnSpPr>
            <a:cxnSpLocks/>
            <a:stCxn id="28" idx="3"/>
            <a:endCxn id="17" idx="1"/>
          </p:cNvCxnSpPr>
          <p:nvPr/>
        </p:nvCxnSpPr>
        <p:spPr>
          <a:xfrm>
            <a:off x="2524361" y="2777852"/>
            <a:ext cx="3675133" cy="9184"/>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1320AE70-85AC-BE45-9DE0-0E591C8DD5EA}"/>
              </a:ext>
            </a:extLst>
          </p:cNvPr>
          <p:cNvSpPr/>
          <p:nvPr/>
        </p:nvSpPr>
        <p:spPr>
          <a:xfrm>
            <a:off x="3119750" y="124904"/>
            <a:ext cx="1367626" cy="732132"/>
          </a:xfrm>
          <a:prstGeom prst="roundRect">
            <a:avLst/>
          </a:prstGeom>
          <a:solidFill>
            <a:srgbClr val="348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r>
              <a:rPr lang="en-US" sz="1200" dirty="0"/>
              <a:t>Determining analytics goals</a:t>
            </a:r>
          </a:p>
        </p:txBody>
      </p:sp>
      <p:cxnSp>
        <p:nvCxnSpPr>
          <p:cNvPr id="55" name="Curved Connector 54">
            <a:extLst>
              <a:ext uri="{FF2B5EF4-FFF2-40B4-BE49-F238E27FC236}">
                <a16:creationId xmlns:a16="http://schemas.microsoft.com/office/drawing/2014/main" id="{C470DB7F-9026-0D41-BDC5-45A2D5B6636C}"/>
              </a:ext>
            </a:extLst>
          </p:cNvPr>
          <p:cNvCxnSpPr>
            <a:cxnSpLocks/>
            <a:stCxn id="4" idx="3"/>
            <a:endCxn id="11" idx="1"/>
          </p:cNvCxnSpPr>
          <p:nvPr/>
        </p:nvCxnSpPr>
        <p:spPr>
          <a:xfrm>
            <a:off x="4487376" y="490970"/>
            <a:ext cx="471613" cy="9352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57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EA29EC-8CDE-C540-83A3-531ABA8D802C}"/>
              </a:ext>
            </a:extLst>
          </p:cNvPr>
          <p:cNvSpPr/>
          <p:nvPr/>
        </p:nvSpPr>
        <p:spPr>
          <a:xfrm>
            <a:off x="1665565"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Discover</a:t>
            </a:r>
          </a:p>
        </p:txBody>
      </p:sp>
      <p:sp>
        <p:nvSpPr>
          <p:cNvPr id="7" name="Rectangle 6">
            <a:extLst>
              <a:ext uri="{FF2B5EF4-FFF2-40B4-BE49-F238E27FC236}">
                <a16:creationId xmlns:a16="http://schemas.microsoft.com/office/drawing/2014/main" id="{EB33649D-0604-9942-819F-8CF1E84CB10E}"/>
              </a:ext>
            </a:extLst>
          </p:cNvPr>
          <p:cNvSpPr/>
          <p:nvPr/>
        </p:nvSpPr>
        <p:spPr>
          <a:xfrm>
            <a:off x="2500453"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p:txBody>
      </p:sp>
      <p:sp>
        <p:nvSpPr>
          <p:cNvPr id="8" name="Rectangle 7">
            <a:extLst>
              <a:ext uri="{FF2B5EF4-FFF2-40B4-BE49-F238E27FC236}">
                <a16:creationId xmlns:a16="http://schemas.microsoft.com/office/drawing/2014/main" id="{430CA9A6-B0E9-E340-969E-D56E44BFC067}"/>
              </a:ext>
            </a:extLst>
          </p:cNvPr>
          <p:cNvSpPr/>
          <p:nvPr/>
        </p:nvSpPr>
        <p:spPr>
          <a:xfrm>
            <a:off x="3335341"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9" name="Rectangle 8">
            <a:extLst>
              <a:ext uri="{FF2B5EF4-FFF2-40B4-BE49-F238E27FC236}">
                <a16:creationId xmlns:a16="http://schemas.microsoft.com/office/drawing/2014/main" id="{5F3B56E6-0099-FF40-ACE5-C8440A1443F4}"/>
              </a:ext>
            </a:extLst>
          </p:cNvPr>
          <p:cNvSpPr/>
          <p:nvPr/>
        </p:nvSpPr>
        <p:spPr>
          <a:xfrm>
            <a:off x="4170229"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10" name="Rectangle 9">
            <a:extLst>
              <a:ext uri="{FF2B5EF4-FFF2-40B4-BE49-F238E27FC236}">
                <a16:creationId xmlns:a16="http://schemas.microsoft.com/office/drawing/2014/main" id="{F92011BB-BDCC-A448-9BEA-66890C613A3C}"/>
              </a:ext>
            </a:extLst>
          </p:cNvPr>
          <p:cNvSpPr/>
          <p:nvPr/>
        </p:nvSpPr>
        <p:spPr>
          <a:xfrm>
            <a:off x="5005117" y="1284598"/>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1" name="Rectangle 10">
            <a:extLst>
              <a:ext uri="{FF2B5EF4-FFF2-40B4-BE49-F238E27FC236}">
                <a16:creationId xmlns:a16="http://schemas.microsoft.com/office/drawing/2014/main" id="{FFEE111B-C4D2-794D-A41E-BCF97A1CBAD8}"/>
              </a:ext>
            </a:extLst>
          </p:cNvPr>
          <p:cNvSpPr/>
          <p:nvPr/>
        </p:nvSpPr>
        <p:spPr>
          <a:xfrm>
            <a:off x="5005116" y="883856"/>
            <a:ext cx="3535911"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14" name="Rectangle 13">
            <a:extLst>
              <a:ext uri="{FF2B5EF4-FFF2-40B4-BE49-F238E27FC236}">
                <a16:creationId xmlns:a16="http://schemas.microsoft.com/office/drawing/2014/main" id="{630D24C0-6D6E-C84C-80F1-8EA455A5B416}"/>
              </a:ext>
            </a:extLst>
          </p:cNvPr>
          <p:cNvSpPr/>
          <p:nvPr/>
        </p:nvSpPr>
        <p:spPr>
          <a:xfrm>
            <a:off x="6192840" y="1287910"/>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5" name="Rectangle 14">
            <a:extLst>
              <a:ext uri="{FF2B5EF4-FFF2-40B4-BE49-F238E27FC236}">
                <a16:creationId xmlns:a16="http://schemas.microsoft.com/office/drawing/2014/main" id="{39CDDEE0-F552-6744-9365-EC47D46350C9}"/>
              </a:ext>
            </a:extLst>
          </p:cNvPr>
          <p:cNvSpPr/>
          <p:nvPr/>
        </p:nvSpPr>
        <p:spPr>
          <a:xfrm>
            <a:off x="2504662" y="2679949"/>
            <a:ext cx="715618" cy="480877"/>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Collect</a:t>
            </a:r>
          </a:p>
        </p:txBody>
      </p:sp>
      <p:sp>
        <p:nvSpPr>
          <p:cNvPr id="16" name="Rectangle 15">
            <a:extLst>
              <a:ext uri="{FF2B5EF4-FFF2-40B4-BE49-F238E27FC236}">
                <a16:creationId xmlns:a16="http://schemas.microsoft.com/office/drawing/2014/main" id="{DD4391B5-A375-6140-BA25-F96D67CCE927}"/>
              </a:ext>
            </a:extLst>
          </p:cNvPr>
          <p:cNvSpPr/>
          <p:nvPr/>
        </p:nvSpPr>
        <p:spPr>
          <a:xfrm>
            <a:off x="419251" y="3598716"/>
            <a:ext cx="717826"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p:txBody>
      </p:sp>
      <p:sp>
        <p:nvSpPr>
          <p:cNvPr id="20" name="Rectangle 19">
            <a:extLst>
              <a:ext uri="{FF2B5EF4-FFF2-40B4-BE49-F238E27FC236}">
                <a16:creationId xmlns:a16="http://schemas.microsoft.com/office/drawing/2014/main" id="{9404163B-E13B-734E-BDA9-8EBD10678265}"/>
              </a:ext>
            </a:extLst>
          </p:cNvPr>
          <p:cNvSpPr/>
          <p:nvPr/>
        </p:nvSpPr>
        <p:spPr>
          <a:xfrm rot="16200000">
            <a:off x="52437" y="1181014"/>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3EFD9D69-1E19-8B48-A1D4-0CE9E7C57EA1}"/>
              </a:ext>
            </a:extLst>
          </p:cNvPr>
          <p:cNvSpPr/>
          <p:nvPr/>
        </p:nvSpPr>
        <p:spPr>
          <a:xfrm rot="16200000">
            <a:off x="52438" y="2319287"/>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04F052B5-7574-C843-B3CE-000EC40A87B6}"/>
              </a:ext>
            </a:extLst>
          </p:cNvPr>
          <p:cNvSpPr/>
          <p:nvPr/>
        </p:nvSpPr>
        <p:spPr>
          <a:xfrm rot="16200000">
            <a:off x="52438" y="3540686"/>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DED33C1-D2E5-CE41-905E-01C228D869DE}"/>
              </a:ext>
            </a:extLst>
          </p:cNvPr>
          <p:cNvSpPr/>
          <p:nvPr/>
        </p:nvSpPr>
        <p:spPr>
          <a:xfrm>
            <a:off x="1174626" y="3598716"/>
            <a:ext cx="914400"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Architecture</a:t>
            </a:r>
          </a:p>
        </p:txBody>
      </p:sp>
      <p:sp>
        <p:nvSpPr>
          <p:cNvPr id="25" name="Rectangle 24">
            <a:extLst>
              <a:ext uri="{FF2B5EF4-FFF2-40B4-BE49-F238E27FC236}">
                <a16:creationId xmlns:a16="http://schemas.microsoft.com/office/drawing/2014/main" id="{DDC52166-F7D0-F646-833F-11931D4D3EEB}"/>
              </a:ext>
            </a:extLst>
          </p:cNvPr>
          <p:cNvSpPr/>
          <p:nvPr/>
        </p:nvSpPr>
        <p:spPr>
          <a:xfrm>
            <a:off x="2132098" y="3608655"/>
            <a:ext cx="914400" cy="337931"/>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p:txBody>
      </p:sp>
      <p:sp>
        <p:nvSpPr>
          <p:cNvPr id="26" name="Rectangle 25">
            <a:extLst>
              <a:ext uri="{FF2B5EF4-FFF2-40B4-BE49-F238E27FC236}">
                <a16:creationId xmlns:a16="http://schemas.microsoft.com/office/drawing/2014/main" id="{F00CF471-2AE9-0842-9F34-E52C24214573}"/>
              </a:ext>
            </a:extLst>
          </p:cNvPr>
          <p:cNvSpPr/>
          <p:nvPr/>
        </p:nvSpPr>
        <p:spPr>
          <a:xfrm>
            <a:off x="5130241" y="2679950"/>
            <a:ext cx="770838" cy="480874"/>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 models</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90D90790-02F2-8749-8E26-147B2B704B9D}"/>
              </a:ext>
            </a:extLst>
          </p:cNvPr>
          <p:cNvSpPr/>
          <p:nvPr/>
        </p:nvSpPr>
        <p:spPr>
          <a:xfrm>
            <a:off x="3899500" y="4010862"/>
            <a:ext cx="762057"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Define Schema</a:t>
            </a:r>
          </a:p>
        </p:txBody>
      </p:sp>
      <p:sp>
        <p:nvSpPr>
          <p:cNvPr id="28" name="Rectangle 27">
            <a:extLst>
              <a:ext uri="{FF2B5EF4-FFF2-40B4-BE49-F238E27FC236}">
                <a16:creationId xmlns:a16="http://schemas.microsoft.com/office/drawing/2014/main" id="{A87422FA-8FC8-4A4E-9B88-F796B40954D7}"/>
              </a:ext>
            </a:extLst>
          </p:cNvPr>
          <p:cNvSpPr/>
          <p:nvPr/>
        </p:nvSpPr>
        <p:spPr>
          <a:xfrm>
            <a:off x="454440" y="846587"/>
            <a:ext cx="2057400"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Infrastructure Architecture</a:t>
            </a:r>
          </a:p>
        </p:txBody>
      </p:sp>
      <p:sp>
        <p:nvSpPr>
          <p:cNvPr id="30" name="Rectangle 29">
            <a:extLst>
              <a:ext uri="{FF2B5EF4-FFF2-40B4-BE49-F238E27FC236}">
                <a16:creationId xmlns:a16="http://schemas.microsoft.com/office/drawing/2014/main" id="{BA8970BC-82C4-5042-A23A-609520EC2B7A}"/>
              </a:ext>
            </a:extLst>
          </p:cNvPr>
          <p:cNvSpPr/>
          <p:nvPr/>
        </p:nvSpPr>
        <p:spPr>
          <a:xfrm>
            <a:off x="1089440" y="2282899"/>
            <a:ext cx="2057400"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ML architecture</a:t>
            </a:r>
          </a:p>
        </p:txBody>
      </p:sp>
      <p:sp>
        <p:nvSpPr>
          <p:cNvPr id="32" name="Rectangle 31">
            <a:extLst>
              <a:ext uri="{FF2B5EF4-FFF2-40B4-BE49-F238E27FC236}">
                <a16:creationId xmlns:a16="http://schemas.microsoft.com/office/drawing/2014/main" id="{D16A936E-8CE8-5842-BF3A-8593E46056E6}"/>
              </a:ext>
            </a:extLst>
          </p:cNvPr>
          <p:cNvSpPr/>
          <p:nvPr/>
        </p:nvSpPr>
        <p:spPr>
          <a:xfrm>
            <a:off x="3279914" y="2679950"/>
            <a:ext cx="914400" cy="480876"/>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3" name="Rectangle 32">
            <a:extLst>
              <a:ext uri="{FF2B5EF4-FFF2-40B4-BE49-F238E27FC236}">
                <a16:creationId xmlns:a16="http://schemas.microsoft.com/office/drawing/2014/main" id="{B9DE4FBD-9814-E440-8B08-11C084AE727D}"/>
              </a:ext>
            </a:extLst>
          </p:cNvPr>
          <p:cNvSpPr/>
          <p:nvPr/>
        </p:nvSpPr>
        <p:spPr>
          <a:xfrm>
            <a:off x="4258361" y="2679949"/>
            <a:ext cx="770838" cy="480875"/>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Prepare</a:t>
            </a:r>
          </a:p>
        </p:txBody>
      </p:sp>
      <p:sp>
        <p:nvSpPr>
          <p:cNvPr id="34" name="Rectangle 33">
            <a:extLst>
              <a:ext uri="{FF2B5EF4-FFF2-40B4-BE49-F238E27FC236}">
                <a16:creationId xmlns:a16="http://schemas.microsoft.com/office/drawing/2014/main" id="{AD7D6F53-41FD-944F-AB6D-2A5AC262208B}"/>
              </a:ext>
            </a:extLst>
          </p:cNvPr>
          <p:cNvSpPr/>
          <p:nvPr/>
        </p:nvSpPr>
        <p:spPr>
          <a:xfrm>
            <a:off x="6532070" y="2254407"/>
            <a:ext cx="2017645"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Operate -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744AB4AF-91F3-FC49-9FD5-D41E85E52FFC}"/>
              </a:ext>
            </a:extLst>
          </p:cNvPr>
          <p:cNvSpPr/>
          <p:nvPr/>
        </p:nvSpPr>
        <p:spPr>
          <a:xfrm>
            <a:off x="6843642" y="2680509"/>
            <a:ext cx="914400" cy="534759"/>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Collect</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Prepare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6" name="Rectangle 35">
            <a:extLst>
              <a:ext uri="{FF2B5EF4-FFF2-40B4-BE49-F238E27FC236}">
                <a16:creationId xmlns:a16="http://schemas.microsoft.com/office/drawing/2014/main" id="{2B171ACE-8240-C943-84DB-6776896D6707}"/>
              </a:ext>
            </a:extLst>
          </p:cNvPr>
          <p:cNvSpPr/>
          <p:nvPr/>
        </p:nvSpPr>
        <p:spPr>
          <a:xfrm>
            <a:off x="5959058" y="2685782"/>
            <a:ext cx="839305" cy="496241"/>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Evaluate</a:t>
            </a:r>
          </a:p>
        </p:txBody>
      </p:sp>
      <p:sp>
        <p:nvSpPr>
          <p:cNvPr id="37" name="Rectangle 36">
            <a:extLst>
              <a:ext uri="{FF2B5EF4-FFF2-40B4-BE49-F238E27FC236}">
                <a16:creationId xmlns:a16="http://schemas.microsoft.com/office/drawing/2014/main" id="{FA480CB8-CF20-2046-B3CE-C4EF8862CC3D}"/>
              </a:ext>
            </a:extLst>
          </p:cNvPr>
          <p:cNvSpPr/>
          <p:nvPr/>
        </p:nvSpPr>
        <p:spPr>
          <a:xfrm>
            <a:off x="7800555" y="2679949"/>
            <a:ext cx="770838" cy="534759"/>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Tune</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Evaluate models</a:t>
            </a: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41B98853-449D-D445-A168-103084D10FF8}"/>
              </a:ext>
            </a:extLst>
          </p:cNvPr>
          <p:cNvSpPr/>
          <p:nvPr/>
        </p:nvSpPr>
        <p:spPr>
          <a:xfrm>
            <a:off x="3106136" y="3598838"/>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p:txBody>
      </p:sp>
      <p:sp>
        <p:nvSpPr>
          <p:cNvPr id="39" name="Rectangle 38">
            <a:extLst>
              <a:ext uri="{FF2B5EF4-FFF2-40B4-BE49-F238E27FC236}">
                <a16:creationId xmlns:a16="http://schemas.microsoft.com/office/drawing/2014/main" id="{A2B107F0-E04A-0543-9406-8C122D4C97E9}"/>
              </a:ext>
            </a:extLst>
          </p:cNvPr>
          <p:cNvSpPr/>
          <p:nvPr/>
        </p:nvSpPr>
        <p:spPr>
          <a:xfrm>
            <a:off x="4074609" y="3608655"/>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Security</a:t>
            </a:r>
          </a:p>
        </p:txBody>
      </p:sp>
      <p:sp>
        <p:nvSpPr>
          <p:cNvPr id="41" name="Rectangle 40">
            <a:extLst>
              <a:ext uri="{FF2B5EF4-FFF2-40B4-BE49-F238E27FC236}">
                <a16:creationId xmlns:a16="http://schemas.microsoft.com/office/drawing/2014/main" id="{AEC99490-96B0-7D4F-9ED2-87DC812FF9C6}"/>
              </a:ext>
            </a:extLst>
          </p:cNvPr>
          <p:cNvSpPr/>
          <p:nvPr/>
        </p:nvSpPr>
        <p:spPr>
          <a:xfrm>
            <a:off x="5546034" y="2289045"/>
            <a:ext cx="770838" cy="347870"/>
          </a:xfrm>
          <a:prstGeom prst="rect">
            <a:avLst/>
          </a:prstGeom>
          <a:solidFill>
            <a:srgbClr val="348CE7">
              <a:alpha val="36078"/>
            </a:srgbClr>
          </a:solidFill>
          <a:ln w="47625">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Define model API</a:t>
            </a:r>
          </a:p>
        </p:txBody>
      </p:sp>
      <p:sp>
        <p:nvSpPr>
          <p:cNvPr id="44" name="Rectangle 43">
            <a:extLst>
              <a:ext uri="{FF2B5EF4-FFF2-40B4-BE49-F238E27FC236}">
                <a16:creationId xmlns:a16="http://schemas.microsoft.com/office/drawing/2014/main" id="{D01971BE-5463-5448-8134-05360041414A}"/>
              </a:ext>
            </a:extLst>
          </p:cNvPr>
          <p:cNvSpPr/>
          <p:nvPr/>
        </p:nvSpPr>
        <p:spPr>
          <a:xfrm>
            <a:off x="2740032" y="4010862"/>
            <a:ext cx="1097198"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access integration</a:t>
            </a:r>
          </a:p>
        </p:txBody>
      </p:sp>
      <p:sp>
        <p:nvSpPr>
          <p:cNvPr id="45" name="Rectangle 44">
            <a:extLst>
              <a:ext uri="{FF2B5EF4-FFF2-40B4-BE49-F238E27FC236}">
                <a16:creationId xmlns:a16="http://schemas.microsoft.com/office/drawing/2014/main" id="{9FB69A09-54AC-0343-A427-35E7B1B4CC3C}"/>
              </a:ext>
            </a:extLst>
          </p:cNvPr>
          <p:cNvSpPr/>
          <p:nvPr/>
        </p:nvSpPr>
        <p:spPr>
          <a:xfrm>
            <a:off x="1587416" y="4015998"/>
            <a:ext cx="1097198" cy="450702"/>
          </a:xfrm>
          <a:prstGeom prst="rect">
            <a:avLst/>
          </a:prstGeom>
          <a:solidFill>
            <a:srgbClr val="44D035">
              <a:alpha val="60000"/>
            </a:srgbClr>
          </a:solidFill>
          <a:ln w="4445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store integration</a:t>
            </a:r>
          </a:p>
        </p:txBody>
      </p:sp>
      <p:sp>
        <p:nvSpPr>
          <p:cNvPr id="46" name="Rectangle 45">
            <a:extLst>
              <a:ext uri="{FF2B5EF4-FFF2-40B4-BE49-F238E27FC236}">
                <a16:creationId xmlns:a16="http://schemas.microsoft.com/office/drawing/2014/main" id="{BF228B41-CFE3-794D-9DA0-E3A25F3777A6}"/>
              </a:ext>
            </a:extLst>
          </p:cNvPr>
          <p:cNvSpPr/>
          <p:nvPr/>
        </p:nvSpPr>
        <p:spPr>
          <a:xfrm>
            <a:off x="7398030" y="1293545"/>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3" name="Triangle 2">
            <a:extLst>
              <a:ext uri="{FF2B5EF4-FFF2-40B4-BE49-F238E27FC236}">
                <a16:creationId xmlns:a16="http://schemas.microsoft.com/office/drawing/2014/main" id="{BA28D6DE-21F5-ED4E-8B5B-0F4FE5823895}"/>
              </a:ext>
            </a:extLst>
          </p:cNvPr>
          <p:cNvSpPr/>
          <p:nvPr/>
        </p:nvSpPr>
        <p:spPr>
          <a:xfrm rot="5400000">
            <a:off x="8533427" y="953657"/>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Triangle 46">
            <a:extLst>
              <a:ext uri="{FF2B5EF4-FFF2-40B4-BE49-F238E27FC236}">
                <a16:creationId xmlns:a16="http://schemas.microsoft.com/office/drawing/2014/main" id="{E8D16DC4-3D56-334D-9084-B457DEFA585A}"/>
              </a:ext>
            </a:extLst>
          </p:cNvPr>
          <p:cNvSpPr/>
          <p:nvPr/>
        </p:nvSpPr>
        <p:spPr>
          <a:xfrm rot="5400000">
            <a:off x="8547281" y="1341585"/>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868B5993-9ADF-2940-925B-0CE0D8B63807}"/>
              </a:ext>
            </a:extLst>
          </p:cNvPr>
          <p:cNvSpPr/>
          <p:nvPr/>
        </p:nvSpPr>
        <p:spPr>
          <a:xfrm>
            <a:off x="6612134"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0" name="Triangle 49">
            <a:extLst>
              <a:ext uri="{FF2B5EF4-FFF2-40B4-BE49-F238E27FC236}">
                <a16:creationId xmlns:a16="http://schemas.microsoft.com/office/drawing/2014/main" id="{509576A0-8E91-3A4C-991C-23D763094BD2}"/>
              </a:ext>
            </a:extLst>
          </p:cNvPr>
          <p:cNvSpPr/>
          <p:nvPr/>
        </p:nvSpPr>
        <p:spPr>
          <a:xfrm rot="5400000">
            <a:off x="8561131" y="2297551"/>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Triangle 50">
            <a:extLst>
              <a:ext uri="{FF2B5EF4-FFF2-40B4-BE49-F238E27FC236}">
                <a16:creationId xmlns:a16="http://schemas.microsoft.com/office/drawing/2014/main" id="{01D48572-D79E-D84B-A904-37C7269FDDA2}"/>
              </a:ext>
            </a:extLst>
          </p:cNvPr>
          <p:cNvSpPr/>
          <p:nvPr/>
        </p:nvSpPr>
        <p:spPr>
          <a:xfrm rot="5400000">
            <a:off x="8574992" y="2823369"/>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D32944E9-2993-1F4D-A0BB-33B72985D098}"/>
              </a:ext>
            </a:extLst>
          </p:cNvPr>
          <p:cNvSpPr/>
          <p:nvPr/>
        </p:nvSpPr>
        <p:spPr>
          <a:xfrm>
            <a:off x="6554701" y="3608655"/>
            <a:ext cx="1986325" cy="333893"/>
          </a:xfrm>
          <a:prstGeom prst="rect">
            <a:avLst/>
          </a:prstGeom>
          <a:solidFill>
            <a:srgbClr val="92D050">
              <a:alpha val="4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54" name="Triangle 53">
            <a:extLst>
              <a:ext uri="{FF2B5EF4-FFF2-40B4-BE49-F238E27FC236}">
                <a16:creationId xmlns:a16="http://schemas.microsoft.com/office/drawing/2014/main" id="{BC02F629-4163-014A-ACA8-AFE0F56CA7D6}"/>
              </a:ext>
            </a:extLst>
          </p:cNvPr>
          <p:cNvSpPr/>
          <p:nvPr/>
        </p:nvSpPr>
        <p:spPr>
          <a:xfrm rot="5400000">
            <a:off x="8533427" y="3656577"/>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riangle 54">
            <a:extLst>
              <a:ext uri="{FF2B5EF4-FFF2-40B4-BE49-F238E27FC236}">
                <a16:creationId xmlns:a16="http://schemas.microsoft.com/office/drawing/2014/main" id="{1D6FB8D9-07A5-244D-94EC-54CACDA1089D}"/>
              </a:ext>
            </a:extLst>
          </p:cNvPr>
          <p:cNvSpPr/>
          <p:nvPr/>
        </p:nvSpPr>
        <p:spPr>
          <a:xfrm rot="5400000">
            <a:off x="8536888" y="4099928"/>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BCEE0FEE-079F-554A-9F0A-ED0D4C773D72}"/>
              </a:ext>
            </a:extLst>
          </p:cNvPr>
          <p:cNvSpPr/>
          <p:nvPr/>
        </p:nvSpPr>
        <p:spPr>
          <a:xfrm>
            <a:off x="7611273"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3" name="Rectangle 52">
            <a:extLst>
              <a:ext uri="{FF2B5EF4-FFF2-40B4-BE49-F238E27FC236}">
                <a16:creationId xmlns:a16="http://schemas.microsoft.com/office/drawing/2014/main" id="{75111094-3CFA-8C46-AEE5-B62BDEBD9C5E}"/>
              </a:ext>
            </a:extLst>
          </p:cNvPr>
          <p:cNvSpPr/>
          <p:nvPr/>
        </p:nvSpPr>
        <p:spPr>
          <a:xfrm>
            <a:off x="5670676"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6" name="Rectangle 55">
            <a:extLst>
              <a:ext uri="{FF2B5EF4-FFF2-40B4-BE49-F238E27FC236}">
                <a16:creationId xmlns:a16="http://schemas.microsoft.com/office/drawing/2014/main" id="{9D4791D9-C140-CD46-98B9-B6FF204DFD1B}"/>
              </a:ext>
            </a:extLst>
          </p:cNvPr>
          <p:cNvSpPr/>
          <p:nvPr/>
        </p:nvSpPr>
        <p:spPr>
          <a:xfrm>
            <a:off x="4711127" y="4023562"/>
            <a:ext cx="914400"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API</a:t>
            </a:r>
          </a:p>
        </p:txBody>
      </p:sp>
    </p:spTree>
    <p:extLst>
      <p:ext uri="{BB962C8B-B14F-4D97-AF65-F5344CB8AC3E}">
        <p14:creationId xmlns:p14="http://schemas.microsoft.com/office/powerpoint/2010/main" val="3153914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19</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92D050"/>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Understand b</a:t>
              </a:r>
              <a:r>
                <a:rPr sz="1400" kern="0" dirty="0">
                  <a:latin typeface="Helvetica Neue Medium"/>
                  <a:ea typeface="Helvetica Neue Medium"/>
                  <a:cs typeface="Helvetica Neue Medium"/>
                </a:rPr>
                <a:t>usiness</a:t>
              </a:r>
              <a:r>
                <a:rPr lang="en-US" sz="1400" kern="0" dirty="0">
                  <a:latin typeface="Helvetica Neue Medium"/>
                  <a:ea typeface="Helvetica Neue Medium"/>
                  <a:cs typeface="Helvetica Neue Medium"/>
                </a:rPr>
                <a:t> objectives</a:t>
              </a:r>
              <a:endParaRPr sz="14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2534202" y="344062"/>
            <a:ext cx="1560243" cy="513853"/>
            <a:chOff x="0" y="0"/>
            <a:chExt cx="3120483" cy="1027705"/>
          </a:xfrm>
          <a:solidFill>
            <a:srgbClr val="92D050"/>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57322"/>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strategy</a:t>
              </a:r>
              <a:endParaRPr sz="1400" kern="0" dirty="0">
                <a:latin typeface="Helvetica Neue Medium"/>
                <a:ea typeface="Helvetica Neue Medium"/>
                <a:cs typeface="Helvetica Neue Medium"/>
              </a:endParaRP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52318" y="1656243"/>
            <a:ext cx="1560243" cy="513853"/>
            <a:chOff x="0" y="0"/>
            <a:chExt cx="3120483" cy="1027705"/>
          </a:xfrm>
          <a:solidFill>
            <a:srgbClr val="92D050"/>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57320"/>
              <a:ext cx="3020147" cy="91306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Gather d</a:t>
              </a:r>
              <a:r>
                <a:rPr sz="14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52318" y="2516255"/>
            <a:ext cx="1560243" cy="513853"/>
            <a:chOff x="0" y="0"/>
            <a:chExt cx="3120483" cy="1027705"/>
          </a:xfrm>
          <a:solidFill>
            <a:srgbClr val="92D050"/>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57318"/>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Build data store  integration</a:t>
              </a:r>
              <a:endParaRPr sz="1400" kern="0" dirty="0">
                <a:solidFill>
                  <a:srgbClr val="FFFFFF"/>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52318" y="3430811"/>
            <a:ext cx="1560243" cy="513853"/>
            <a:chOff x="0" y="0"/>
            <a:chExt cx="3120483" cy="1027705"/>
          </a:xfrm>
          <a:solidFill>
            <a:srgbClr val="92D050"/>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Transform d</a:t>
              </a:r>
              <a:r>
                <a:rPr sz="1400" kern="0" dirty="0">
                  <a:solidFill>
                    <a:srgbClr val="FFFFFF"/>
                  </a:solidFill>
                  <a:latin typeface="Helvetica Neue Medium"/>
                  <a:ea typeface="Helvetica Neue Medium"/>
                  <a:cs typeface="Helvetica Neue Medium"/>
                  <a:sym typeface="Helvetica Neue Medium"/>
                </a:rPr>
                <a:t>ata</a:t>
              </a:r>
              <a:r>
                <a:rPr lang="en-US" sz="1400" kern="0" dirty="0">
                  <a:solidFill>
                    <a:srgbClr val="FFFFFF"/>
                  </a:solidFill>
                  <a:latin typeface="Helvetica Neue Medium"/>
                  <a:ea typeface="Helvetica Neue Medium"/>
                  <a:cs typeface="Helvetica Neue Medium"/>
                  <a:sym typeface="Helvetica Neue Medium"/>
                </a:rPr>
                <a:t> for AI</a:t>
              </a:r>
              <a:r>
                <a:rPr sz="1400" kern="0" dirty="0">
                  <a:solidFill>
                    <a:srgbClr val="FFFFFF"/>
                  </a:solidFill>
                  <a:latin typeface="Helvetica Neue Medium"/>
                  <a:ea typeface="Helvetica Neue Medium"/>
                  <a:cs typeface="Helvetica Neue Medium"/>
                  <a:sym typeface="Helvetica Neue Medium"/>
                </a:rPr>
                <a:t>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910591" y="4445535"/>
            <a:ext cx="1560243" cy="513853"/>
            <a:chOff x="0" y="0"/>
            <a:chExt cx="3120483" cy="1027705"/>
          </a:xfrm>
          <a:solidFill>
            <a:srgbClr val="92D050"/>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Define schema</a:t>
              </a:r>
              <a:r>
                <a:rPr sz="1400" kern="0" dirty="0">
                  <a:solidFill>
                    <a:srgbClr val="FFFFFF"/>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047253" y="3427173"/>
            <a:ext cx="1560243" cy="513853"/>
            <a:chOff x="0" y="0"/>
            <a:chExt cx="3120483" cy="1027705"/>
          </a:xfrm>
          <a:solidFill>
            <a:srgbClr val="92D050"/>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Deploy data integration</a:t>
              </a:r>
              <a:endParaRPr sz="14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047253" y="2520925"/>
            <a:ext cx="1560243" cy="513853"/>
            <a:chOff x="0" y="0"/>
            <a:chExt cx="3120483" cy="1027705"/>
          </a:xfrm>
          <a:solidFill>
            <a:srgbClr val="92D050"/>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Operate / monitor</a:t>
              </a:r>
              <a:endParaRPr sz="14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047253" y="1545404"/>
            <a:ext cx="1560243" cy="513853"/>
            <a:chOff x="0" y="0"/>
            <a:chExt cx="3120483" cy="1027705"/>
          </a:xfrm>
          <a:solidFill>
            <a:srgbClr val="92D050"/>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92D050"/>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92D050"/>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 API</a:t>
              </a:r>
              <a:endParaRPr sz="14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2141681" y="591790"/>
            <a:ext cx="417605" cy="9201"/>
          </a:xfrm>
          <a:prstGeom prst="curvedConnector3">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4069361" y="600991"/>
            <a:ext cx="2863079" cy="1083912"/>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5400000">
            <a:off x="6745031" y="2328846"/>
            <a:ext cx="374818"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310196" y="4080218"/>
            <a:ext cx="757798" cy="486690"/>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6" idx="3"/>
            <a:endCxn id="22" idx="0"/>
          </p:cNvCxnSpPr>
          <p:nvPr/>
        </p:nvCxnSpPr>
        <p:spPr>
          <a:xfrm>
            <a:off x="2582412" y="3684099"/>
            <a:ext cx="3108301" cy="761436"/>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732089" y="3230459"/>
            <a:ext cx="400703"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2"/>
            <a:ext cx="1164900" cy="1"/>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827376" y="3941027"/>
            <a:ext cx="408241" cy="761435"/>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631178" y="3230976"/>
            <a:ext cx="392395" cy="12700"/>
          </a:xfrm>
          <a:prstGeom prst="curvedConnector3">
            <a:avLst>
              <a:gd name="adj1" fmla="val 50000"/>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96541" y="2290091"/>
            <a:ext cx="461668" cy="12700"/>
          </a:xfrm>
          <a:prstGeom prst="curvedConnector3">
            <a:avLst>
              <a:gd name="adj1" fmla="val 50000"/>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324487" y="-951709"/>
            <a:ext cx="110839" cy="5105065"/>
          </a:xfrm>
          <a:prstGeom prst="curvedConnector3">
            <a:avLst>
              <a:gd name="adj1" fmla="val -368741"/>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4374192" y="285803"/>
            <a:ext cx="1510075" cy="661720"/>
          </a:xfrm>
          <a:prstGeom prst="rect">
            <a:avLst/>
          </a:prstGeom>
          <a:solidFill>
            <a:srgbClr val="92D05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architecture – topology</a:t>
            </a:r>
            <a:endParaRPr sz="1400" kern="0" dirty="0">
              <a:latin typeface="Helvetica Neue Medium"/>
              <a:ea typeface="Helvetica Neue Medium"/>
              <a:cs typeface="Helvetica Neue Medium"/>
            </a:endParaRPr>
          </a:p>
        </p:txBody>
      </p:sp>
    </p:spTree>
    <p:extLst>
      <p:ext uri="{BB962C8B-B14F-4D97-AF65-F5344CB8AC3E}">
        <p14:creationId xmlns:p14="http://schemas.microsoft.com/office/powerpoint/2010/main" val="278091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Multi cloud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Pre-built Model as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661716"/>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400105"/>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Workbench</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a:t>
            </a:r>
            <a:r>
              <a:rPr lang="en-US" sz="1000" b="1" dirty="0">
                <a:solidFill>
                  <a:srgbClr val="FFFFFF"/>
                </a:solidFill>
                <a:latin typeface="IBM Plex Sans" panose="020B0503050203000203" pitchFamily="34" charset="77"/>
                <a:cs typeface="Calibri"/>
                <a:sym typeface="Calibri"/>
              </a:rPr>
              <a:t>Model</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Bias</a:t>
            </a:r>
          </a:p>
          <a:p>
            <a:pPr marL="0" marR="0" lvl="0" indent="0" algn="ctr" defTabSz="685800" rtl="0" eaLnBrk="1" fontAlgn="auto" latinLnBrk="0" hangingPunct="0">
              <a:lnSpc>
                <a:spcPct val="100000"/>
              </a:lnSpc>
              <a:spcBef>
                <a:spcPts val="0"/>
              </a:spcBef>
              <a:spcAft>
                <a:spcPts val="0"/>
              </a:spcAft>
              <a:buClrTx/>
              <a:buSzTx/>
              <a:buFontTx/>
              <a:buNone/>
              <a:tabLst/>
              <a:defRPr/>
            </a:pPr>
            <a:r>
              <a:rPr lang="en-US" sz="1000" b="1" dirty="0">
                <a:solidFill>
                  <a:srgbClr val="FFFFFF"/>
                </a:solidFill>
                <a:latin typeface="IBM Plex Sans" panose="020B0503050203000203" pitchFamily="34" charset="77"/>
                <a:cs typeface="Calibri"/>
                <a:sym typeface="Calibri"/>
              </a:rPr>
              <a:t>Monitoring</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RDBMS,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spTree>
    <p:extLst>
      <p:ext uri="{BB962C8B-B14F-4D97-AF65-F5344CB8AC3E}">
        <p14:creationId xmlns:p14="http://schemas.microsoft.com/office/powerpoint/2010/main" val="37353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20</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314998" y="242598"/>
            <a:ext cx="1261621" cy="732132"/>
            <a:chOff x="0" y="0"/>
            <a:chExt cx="3120483" cy="1027705"/>
          </a:xfrm>
          <a:solidFill>
            <a:srgbClr val="FF0000">
              <a:alpha val="34000"/>
            </a:srgbClr>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205851"/>
              <a:ext cx="3020147" cy="6160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solidFill>
                    <a:srgbClr val="686868"/>
                  </a:solidFill>
                  <a:latin typeface="Helvetica Neue Medium"/>
                  <a:ea typeface="Helvetica Neue Medium"/>
                  <a:cs typeface="Helvetica Neue Medium"/>
                </a:rPr>
                <a:t>Understand b</a:t>
              </a:r>
              <a:r>
                <a:rPr sz="1200" kern="0" dirty="0">
                  <a:solidFill>
                    <a:srgbClr val="686868"/>
                  </a:solidFill>
                  <a:latin typeface="Helvetica Neue Medium"/>
                  <a:ea typeface="Helvetica Neue Medium"/>
                  <a:cs typeface="Helvetica Neue Medium"/>
                </a:rPr>
                <a:t>usiness</a:t>
              </a:r>
              <a:r>
                <a:rPr lang="en-US" sz="1200" kern="0" dirty="0">
                  <a:solidFill>
                    <a:srgbClr val="686868"/>
                  </a:solidFill>
                  <a:latin typeface="Helvetica Neue Medium"/>
                  <a:ea typeface="Helvetica Neue Medium"/>
                  <a:cs typeface="Helvetica Neue Medium"/>
                </a:rPr>
                <a:t> objectives</a:t>
              </a:r>
              <a:endParaRPr sz="1200" kern="0" dirty="0">
                <a:solidFill>
                  <a:srgbClr val="686868"/>
                </a:solidFill>
                <a:latin typeface="Helvetica Neue Medium"/>
                <a:ea typeface="Helvetica Neue Medium"/>
                <a:cs typeface="Helvetica Neue Medium"/>
              </a:endParaRPr>
            </a:p>
          </p:txBody>
        </p:sp>
      </p:grpSp>
      <p:sp>
        <p:nvSpPr>
          <p:cNvPr id="10" name="Rounded Rectangle">
            <a:extLst>
              <a:ext uri="{FF2B5EF4-FFF2-40B4-BE49-F238E27FC236}">
                <a16:creationId xmlns:a16="http://schemas.microsoft.com/office/drawing/2014/main" id="{CB752B99-D682-BB45-B0CB-557C5B5F7D9F}"/>
              </a:ext>
            </a:extLst>
          </p:cNvPr>
          <p:cNvSpPr/>
          <p:nvPr/>
        </p:nvSpPr>
        <p:spPr>
          <a:xfrm>
            <a:off x="3646504" y="303690"/>
            <a:ext cx="1030514" cy="622288"/>
          </a:xfrm>
          <a:prstGeom prst="roundRect">
            <a:avLst>
              <a:gd name="adj" fmla="val 16667"/>
            </a:avLst>
          </a:prstGeom>
          <a:solidFill>
            <a:srgbClr val="FF0000">
              <a:alpha val="33000"/>
            </a:srgbClr>
          </a:solid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r>
              <a:rPr lang="en-US" sz="1200" kern="0" dirty="0">
                <a:solidFill>
                  <a:srgbClr val="686868"/>
                </a:solidFill>
                <a:latin typeface="Helvetica Neue Medium"/>
                <a:ea typeface="Helvetica Neue Medium"/>
                <a:cs typeface="Helvetica Neue Medium"/>
                <a:sym typeface="Helvetica Neue Medium"/>
              </a:rPr>
              <a:t>Define devops strategy</a:t>
            </a:r>
            <a:endParaRPr sz="1200" kern="0" dirty="0">
              <a:solidFill>
                <a:srgbClr val="686868"/>
              </a:solidFill>
              <a:latin typeface="Helvetica Neue Medium"/>
              <a:ea typeface="Helvetica Neue Medium"/>
              <a:cs typeface="Helvetica Neue Medium"/>
              <a:sym typeface="Helvetica Neue Medium"/>
            </a:endParaRPr>
          </a:p>
        </p:txBody>
      </p:sp>
      <p:grpSp>
        <p:nvGrpSpPr>
          <p:cNvPr id="12" name="Rounded Rectangle 8">
            <a:extLst>
              <a:ext uri="{FF2B5EF4-FFF2-40B4-BE49-F238E27FC236}">
                <a16:creationId xmlns:a16="http://schemas.microsoft.com/office/drawing/2014/main" id="{8AEA32CC-6858-9B41-A325-7049C049F7F7}"/>
              </a:ext>
            </a:extLst>
          </p:cNvPr>
          <p:cNvGrpSpPr/>
          <p:nvPr/>
        </p:nvGrpSpPr>
        <p:grpSpPr>
          <a:xfrm>
            <a:off x="5916791" y="1974900"/>
            <a:ext cx="1261621" cy="513853"/>
            <a:chOff x="0" y="0"/>
            <a:chExt cx="3120483" cy="1027705"/>
          </a:xfrm>
          <a:solidFill>
            <a:srgbClr val="FF0000">
              <a:alpha val="33000"/>
            </a:srgbClr>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280198"/>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solidFill>
                    <a:srgbClr val="686868"/>
                  </a:solidFill>
                  <a:latin typeface="Helvetica Neue Medium"/>
                  <a:ea typeface="Helvetica Neue Medium"/>
                  <a:cs typeface="Helvetica Neue Medium"/>
                </a:rPr>
                <a:t>Scope iteration</a:t>
              </a:r>
              <a:endParaRPr sz="1200" kern="0" dirty="0">
                <a:solidFill>
                  <a:srgbClr val="686868"/>
                </a:solidFill>
                <a:latin typeface="Helvetica Neue Medium"/>
                <a:ea typeface="Helvetica Neue Medium"/>
                <a:cs typeface="Helvetica Neue Medium"/>
              </a:endParaRP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5916791" y="2834912"/>
            <a:ext cx="1261621" cy="513853"/>
            <a:chOff x="0" y="0"/>
            <a:chExt cx="3120483" cy="1027705"/>
          </a:xfrm>
          <a:solidFill>
            <a:srgbClr val="FF0000">
              <a:alpha val="33000"/>
            </a:srgbClr>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80198"/>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686868"/>
                  </a:solidFill>
                  <a:latin typeface="Helvetica Neue Medium"/>
                  <a:ea typeface="Helvetica Neue Medium"/>
                  <a:cs typeface="Helvetica Neue Medium"/>
                  <a:sym typeface="Helvetica Neue Medium"/>
                </a:rPr>
                <a:t>Build Tests</a:t>
              </a:r>
              <a:endParaRPr sz="1200" kern="0" dirty="0">
                <a:solidFill>
                  <a:srgbClr val="686868"/>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5916791" y="3749468"/>
            <a:ext cx="1261621" cy="513853"/>
            <a:chOff x="0" y="0"/>
            <a:chExt cx="3120483" cy="1027705"/>
          </a:xfrm>
          <a:solidFill>
            <a:srgbClr val="FF0000">
              <a:alpha val="33000"/>
            </a:srgbClr>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80196"/>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686868"/>
                  </a:solidFill>
                  <a:latin typeface="Helvetica Neue Medium"/>
                  <a:ea typeface="Helvetica Neue Medium"/>
                  <a:cs typeface="Helvetica Neue Medium"/>
                  <a:sym typeface="Helvetica Neue Medium"/>
                </a:rPr>
                <a:t>Build Components</a:t>
              </a:r>
              <a:endParaRPr sz="1200" kern="0" dirty="0">
                <a:solidFill>
                  <a:srgbClr val="686868"/>
                </a:solidFill>
                <a:latin typeface="Helvetica Neue Medium"/>
                <a:ea typeface="Helvetica Neue Medium"/>
                <a:cs typeface="Helvetica Neue Medium"/>
                <a:sym typeface="Helvetica Neue Medium"/>
              </a:endParaRP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3646504" y="4417305"/>
            <a:ext cx="1261621" cy="513853"/>
            <a:chOff x="0" y="0"/>
            <a:chExt cx="3120483" cy="1027705"/>
          </a:xfrm>
          <a:solidFill>
            <a:srgbClr val="FF0000">
              <a:alpha val="33000"/>
            </a:srgbClr>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80198"/>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686868"/>
                  </a:solidFill>
                  <a:latin typeface="Helvetica Neue Medium"/>
                  <a:ea typeface="Helvetica Neue Medium"/>
                  <a:cs typeface="Helvetica Neue Medium"/>
                  <a:sym typeface="Helvetica Neue Medium"/>
                </a:rPr>
                <a:t>Deploy Components</a:t>
              </a:r>
              <a:r>
                <a:rPr sz="1200" kern="0" dirty="0">
                  <a:solidFill>
                    <a:srgbClr val="686868"/>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165154" y="3543958"/>
            <a:ext cx="1261621" cy="513853"/>
            <a:chOff x="0" y="0"/>
            <a:chExt cx="3120483" cy="1027705"/>
          </a:xfrm>
          <a:solidFill>
            <a:srgbClr val="FF0000">
              <a:alpha val="34000"/>
            </a:srgbClr>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280196"/>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solidFill>
                    <a:srgbClr val="686868"/>
                  </a:solidFill>
                  <a:latin typeface="Helvetica Neue Medium"/>
                  <a:ea typeface="Helvetica Neue Medium"/>
                  <a:cs typeface="Helvetica Neue Medium"/>
                </a:rPr>
                <a:t>Integrate Services</a:t>
              </a:r>
              <a:endParaRPr sz="1200" kern="0" dirty="0">
                <a:solidFill>
                  <a:srgbClr val="686868"/>
                </a:solidFill>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165154" y="2637710"/>
            <a:ext cx="1261621" cy="513853"/>
            <a:chOff x="0" y="0"/>
            <a:chExt cx="3120483" cy="1027705"/>
          </a:xfrm>
          <a:solidFill>
            <a:srgbClr val="FF0000">
              <a:alpha val="34000"/>
            </a:srgbClr>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80198"/>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solidFill>
                    <a:srgbClr val="686868"/>
                  </a:solidFill>
                  <a:latin typeface="Helvetica Neue Medium"/>
                  <a:ea typeface="Helvetica Neue Medium"/>
                  <a:cs typeface="Helvetica Neue Medium"/>
                </a:rPr>
                <a:t>Operate / monitor</a:t>
              </a:r>
              <a:endParaRPr sz="1200" kern="0" dirty="0">
                <a:solidFill>
                  <a:srgbClr val="686868"/>
                </a:solidFill>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165154" y="1662189"/>
            <a:ext cx="1261621" cy="513853"/>
            <a:chOff x="0" y="0"/>
            <a:chExt cx="3120483" cy="1027705"/>
          </a:xfrm>
          <a:solidFill>
            <a:srgbClr val="FF0000">
              <a:alpha val="34000"/>
            </a:srgbClr>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80196"/>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200" kern="0" dirty="0">
                  <a:solidFill>
                    <a:srgbClr val="686868"/>
                  </a:solidFill>
                  <a:latin typeface="Helvetica Neue Medium"/>
                  <a:ea typeface="Helvetica Neue Medium"/>
                  <a:cs typeface="Helvetica Neue Medium"/>
                </a:rPr>
                <a:t>Feedback</a:t>
              </a:r>
            </a:p>
          </p:txBody>
        </p:sp>
      </p:grpSp>
      <p:cxnSp>
        <p:nvCxnSpPr>
          <p:cNvPr id="43" name="Curved Connector 42">
            <a:extLst>
              <a:ext uri="{FF2B5EF4-FFF2-40B4-BE49-F238E27FC236}">
                <a16:creationId xmlns:a16="http://schemas.microsoft.com/office/drawing/2014/main" id="{902BBF94-A166-4E4F-96D0-FAA319EEA746}"/>
              </a:ext>
            </a:extLst>
          </p:cNvPr>
          <p:cNvCxnSpPr>
            <a:cxnSpLocks/>
            <a:stCxn id="8" idx="3"/>
            <a:endCxn id="57" idx="1"/>
          </p:cNvCxnSpPr>
          <p:nvPr/>
        </p:nvCxnSpPr>
        <p:spPr>
          <a:xfrm>
            <a:off x="1556336" y="608664"/>
            <a:ext cx="515414" cy="12700"/>
          </a:xfrm>
          <a:prstGeom prst="curvedConnector3">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0" idx="3"/>
            <a:endCxn id="66" idx="1"/>
          </p:cNvCxnSpPr>
          <p:nvPr/>
        </p:nvCxnSpPr>
        <p:spPr>
          <a:xfrm>
            <a:off x="4677018" y="614834"/>
            <a:ext cx="416825" cy="63388"/>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3" idx="2"/>
            <a:endCxn id="16" idx="0"/>
          </p:cNvCxnSpPr>
          <p:nvPr/>
        </p:nvCxnSpPr>
        <p:spPr>
          <a:xfrm rot="5400000">
            <a:off x="6374523" y="2661832"/>
            <a:ext cx="346159"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5512267" y="3638896"/>
            <a:ext cx="410910" cy="165976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5" idx="0"/>
            <a:endCxn id="17" idx="1"/>
          </p:cNvCxnSpPr>
          <p:nvPr/>
        </p:nvCxnSpPr>
        <p:spPr>
          <a:xfrm rot="5400000" flipH="1" flipV="1">
            <a:off x="3640459" y="1247344"/>
            <a:ext cx="452120" cy="4141109"/>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347251" y="3549116"/>
            <a:ext cx="400703"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23" idx="1"/>
            <a:endCxn id="25" idx="2"/>
          </p:cNvCxnSpPr>
          <p:nvPr/>
        </p:nvCxnSpPr>
        <p:spPr>
          <a:xfrm rot="10800000">
            <a:off x="1795965" y="4057811"/>
            <a:ext cx="1870822" cy="61642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599768" y="3347761"/>
            <a:ext cx="392395" cy="1270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65131" y="2406876"/>
            <a:ext cx="461668" cy="12700"/>
          </a:xfrm>
          <a:prstGeom prst="curvedConnector3">
            <a:avLst>
              <a:gd name="adj1" fmla="val 50000"/>
            </a:avLst>
          </a:prstGeom>
          <a:ln w="38100">
            <a:solidFill>
              <a:srgbClr val="FF0000">
                <a:alpha val="61000"/>
              </a:srgb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717A0A42-8CB0-4445-B30E-9CF701425C54}"/>
              </a:ext>
            </a:extLst>
          </p:cNvPr>
          <p:cNvCxnSpPr>
            <a:cxnSpLocks/>
            <a:stCxn id="66" idx="3"/>
          </p:cNvCxnSpPr>
          <p:nvPr/>
        </p:nvCxnSpPr>
        <p:spPr>
          <a:xfrm>
            <a:off x="6414759" y="678222"/>
            <a:ext cx="361547" cy="1311174"/>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FF0000">
              <a:alpha val="33000"/>
            </a:srgbClr>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61" name="Curved Connector 60">
            <a:extLst>
              <a:ext uri="{FF2B5EF4-FFF2-40B4-BE49-F238E27FC236}">
                <a16:creationId xmlns:a16="http://schemas.microsoft.com/office/drawing/2014/main" id="{63963014-59E0-8145-95DB-839DF8339BF2}"/>
              </a:ext>
            </a:extLst>
          </p:cNvPr>
          <p:cNvCxnSpPr>
            <a:cxnSpLocks/>
            <a:stCxn id="31" idx="0"/>
            <a:endCxn id="13" idx="0"/>
          </p:cNvCxnSpPr>
          <p:nvPr/>
        </p:nvCxnSpPr>
        <p:spPr>
          <a:xfrm rot="16200000" flipH="1">
            <a:off x="4015427" y="-557274"/>
            <a:ext cx="312711" cy="4751637"/>
          </a:xfrm>
          <a:prstGeom prst="curvedConnector3">
            <a:avLst>
              <a:gd name="adj1" fmla="val -141105"/>
            </a:avLst>
          </a:prstGeom>
          <a:ln w="38100">
            <a:solidFill>
              <a:srgbClr val="FF0000">
                <a:alpha val="61000"/>
              </a:srgbClr>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52" name="Rounded Rectangle 6">
            <a:extLst>
              <a:ext uri="{FF2B5EF4-FFF2-40B4-BE49-F238E27FC236}">
                <a16:creationId xmlns:a16="http://schemas.microsoft.com/office/drawing/2014/main" id="{004EB5F1-F3FA-1D46-8120-CC4D3D1880DC}"/>
              </a:ext>
            </a:extLst>
          </p:cNvPr>
          <p:cNvGrpSpPr/>
          <p:nvPr/>
        </p:nvGrpSpPr>
        <p:grpSpPr>
          <a:xfrm>
            <a:off x="2051467" y="242598"/>
            <a:ext cx="1261621" cy="732132"/>
            <a:chOff x="0" y="0"/>
            <a:chExt cx="3120483" cy="1027705"/>
          </a:xfrm>
          <a:solidFill>
            <a:srgbClr val="FF0000">
              <a:alpha val="34000"/>
            </a:srgbClr>
          </a:solidFill>
        </p:grpSpPr>
        <p:sp>
          <p:nvSpPr>
            <p:cNvPr id="55" name="Rounded Rectangle">
              <a:extLst>
                <a:ext uri="{FF2B5EF4-FFF2-40B4-BE49-F238E27FC236}">
                  <a16:creationId xmlns:a16="http://schemas.microsoft.com/office/drawing/2014/main" id="{A4B877F0-F0B3-4E4C-A24C-0E26A938E351}"/>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57" name="Business understanding">
              <a:extLst>
                <a:ext uri="{FF2B5EF4-FFF2-40B4-BE49-F238E27FC236}">
                  <a16:creationId xmlns:a16="http://schemas.microsoft.com/office/drawing/2014/main" id="{DB27EAD5-7086-9349-9CAF-B1C10EDF5BD9}"/>
                </a:ext>
              </a:extLst>
            </p:cNvPr>
            <p:cNvSpPr txBox="1"/>
            <p:nvPr/>
          </p:nvSpPr>
          <p:spPr>
            <a:xfrm>
              <a:off x="50168" y="61841"/>
              <a:ext cx="3020147" cy="9040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solidFill>
                    <a:srgbClr val="686868"/>
                  </a:solidFill>
                  <a:latin typeface="Helvetica Neue Medium"/>
                  <a:ea typeface="Helvetica Neue Medium"/>
                  <a:cs typeface="Helvetica Neue Medium"/>
                </a:rPr>
                <a:t>Understand b</a:t>
              </a:r>
              <a:r>
                <a:rPr sz="1200" kern="0" dirty="0">
                  <a:solidFill>
                    <a:srgbClr val="686868"/>
                  </a:solidFill>
                  <a:latin typeface="Helvetica Neue Medium"/>
                  <a:ea typeface="Helvetica Neue Medium"/>
                  <a:cs typeface="Helvetica Neue Medium"/>
                </a:rPr>
                <a:t>usiness</a:t>
              </a:r>
              <a:r>
                <a:rPr lang="en-US" sz="1200" kern="0" dirty="0">
                  <a:solidFill>
                    <a:srgbClr val="686868"/>
                  </a:solidFill>
                  <a:latin typeface="Helvetica Neue Medium"/>
                  <a:ea typeface="Helvetica Neue Medium"/>
                  <a:cs typeface="Helvetica Neue Medium"/>
                </a:rPr>
                <a:t> process</a:t>
              </a:r>
              <a:endParaRPr sz="1200" kern="0" dirty="0">
                <a:solidFill>
                  <a:srgbClr val="686868"/>
                </a:solidFill>
                <a:latin typeface="Helvetica Neue Medium"/>
                <a:ea typeface="Helvetica Neue Medium"/>
                <a:cs typeface="Helvetica Neue Medium"/>
              </a:endParaRPr>
            </a:p>
          </p:txBody>
        </p:sp>
      </p:grpSp>
      <p:cxnSp>
        <p:nvCxnSpPr>
          <p:cNvPr id="58" name="Curved Connector 57">
            <a:extLst>
              <a:ext uri="{FF2B5EF4-FFF2-40B4-BE49-F238E27FC236}">
                <a16:creationId xmlns:a16="http://schemas.microsoft.com/office/drawing/2014/main" id="{FAABDF65-009D-E646-950E-91C3F86EFA95}"/>
              </a:ext>
            </a:extLst>
          </p:cNvPr>
          <p:cNvCxnSpPr>
            <a:cxnSpLocks/>
            <a:stCxn id="57" idx="3"/>
            <a:endCxn id="10" idx="1"/>
          </p:cNvCxnSpPr>
          <p:nvPr/>
        </p:nvCxnSpPr>
        <p:spPr>
          <a:xfrm>
            <a:off x="3292805" y="608664"/>
            <a:ext cx="353699" cy="617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ounded Rectangle">
            <a:extLst>
              <a:ext uri="{FF2B5EF4-FFF2-40B4-BE49-F238E27FC236}">
                <a16:creationId xmlns:a16="http://schemas.microsoft.com/office/drawing/2014/main" id="{8A1E93D5-6D11-B245-8E6B-D247A42A10D4}"/>
              </a:ext>
            </a:extLst>
          </p:cNvPr>
          <p:cNvSpPr/>
          <p:nvPr/>
        </p:nvSpPr>
        <p:spPr>
          <a:xfrm>
            <a:off x="5093843" y="253618"/>
            <a:ext cx="1320916" cy="849207"/>
          </a:xfrm>
          <a:prstGeom prst="roundRect">
            <a:avLst>
              <a:gd name="adj" fmla="val 16667"/>
            </a:avLst>
          </a:prstGeom>
          <a:solidFill>
            <a:srgbClr val="FF0000">
              <a:alpha val="33000"/>
            </a:srgbClr>
          </a:solid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r>
              <a:rPr lang="en-US" sz="1200" kern="0" dirty="0">
                <a:solidFill>
                  <a:srgbClr val="686868"/>
                </a:solidFill>
                <a:latin typeface="Helvetica Neue Medium"/>
                <a:ea typeface="Helvetica Neue Medium"/>
                <a:cs typeface="Helvetica Neue Medium"/>
                <a:sym typeface="Helvetica Neue Medium"/>
              </a:rPr>
              <a:t>Define </a:t>
            </a:r>
            <a:r>
              <a:rPr lang="en-US" sz="1200" kern="0" dirty="0">
                <a:solidFill>
                  <a:srgbClr val="686868"/>
                </a:solidFill>
                <a:latin typeface="Helvetica Neue Medium"/>
                <a:ea typeface="Helvetica Neue Medium"/>
                <a:cs typeface="Helvetica Neue Medium"/>
              </a:rPr>
              <a:t>deployment infrastructure - security</a:t>
            </a:r>
            <a:endParaRPr sz="1200" kern="0" dirty="0">
              <a:solidFill>
                <a:srgbClr val="686868"/>
              </a:solidFill>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68861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7684D2-26EB-9447-A8D9-C8064B99BE66}"/>
              </a:ext>
            </a:extLst>
          </p:cNvPr>
          <p:cNvSpPr>
            <a:spLocks noGrp="1"/>
          </p:cNvSpPr>
          <p:nvPr>
            <p:ph type="title"/>
          </p:nvPr>
        </p:nvSpPr>
        <p:spPr/>
        <p:txBody>
          <a:bodyPr/>
          <a:lstStyle/>
          <a:p>
            <a:endParaRPr lang="en-US" dirty="0"/>
          </a:p>
        </p:txBody>
      </p:sp>
      <p:sp>
        <p:nvSpPr>
          <p:cNvPr id="5" name="Rectangle 4">
            <a:extLst>
              <a:ext uri="{FF2B5EF4-FFF2-40B4-BE49-F238E27FC236}">
                <a16:creationId xmlns:a16="http://schemas.microsoft.com/office/drawing/2014/main" id="{569B184C-E796-5943-B0F7-0B570AC73854}"/>
              </a:ext>
            </a:extLst>
          </p:cNvPr>
          <p:cNvSpPr/>
          <p:nvPr/>
        </p:nvSpPr>
        <p:spPr>
          <a:xfrm>
            <a:off x="1426767" y="1406805"/>
            <a:ext cx="6369199" cy="232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528634" y="2271602"/>
            <a:ext cx="449665"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2088682" y="2279622"/>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621472" y="2278421"/>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602556" y="1089264"/>
            <a:ext cx="6021288" cy="1729610"/>
          </a:xfrm>
          <a:prstGeom prst="corner">
            <a:avLst>
              <a:gd name="adj1" fmla="val 27340"/>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218172" y="1170663"/>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243948" y="2367749"/>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368585" y="1400275"/>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237351" y="1889649"/>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371801" y="1953884"/>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2027402" y="1144098"/>
            <a:ext cx="551291" cy="156578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332304" y="1088255"/>
            <a:ext cx="834468" cy="26461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696209" y="1170663"/>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172832" y="1180076"/>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191525" y="222754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191525" y="1689787"/>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538344" y="1899246"/>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594757" y="2804884"/>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259286" y="2548521"/>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Tree>
    <p:extLst>
      <p:ext uri="{BB962C8B-B14F-4D97-AF65-F5344CB8AC3E}">
        <p14:creationId xmlns:p14="http://schemas.microsoft.com/office/powerpoint/2010/main" val="205048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9B184C-E796-5943-B0F7-0B570AC73854}"/>
              </a:ext>
            </a:extLst>
          </p:cNvPr>
          <p:cNvSpPr/>
          <p:nvPr/>
        </p:nvSpPr>
        <p:spPr>
          <a:xfrm>
            <a:off x="1324469" y="1018259"/>
            <a:ext cx="6187201" cy="2431001"/>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424939" y="1819116"/>
            <a:ext cx="364351"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1956707" y="1827136"/>
            <a:ext cx="340456"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380906" y="1825935"/>
            <a:ext cx="377221"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416461" y="636778"/>
            <a:ext cx="5959636" cy="1729610"/>
          </a:xfrm>
          <a:prstGeom prst="corner">
            <a:avLst>
              <a:gd name="adj1" fmla="val 36952"/>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114477" y="718177"/>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140253" y="2081513"/>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264890" y="947789"/>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133656" y="1437163"/>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268106" y="1501398"/>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1904431" y="710889"/>
            <a:ext cx="551291" cy="15272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228609" y="635769"/>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592514" y="718177"/>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069137" y="727590"/>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087830" y="1775055"/>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087830" y="123730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434649" y="1446760"/>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491062" y="2518648"/>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155591" y="2096035"/>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cxnSp>
        <p:nvCxnSpPr>
          <p:cNvPr id="6" name="Elbow Connector 5">
            <a:extLst>
              <a:ext uri="{FF2B5EF4-FFF2-40B4-BE49-F238E27FC236}">
                <a16:creationId xmlns:a16="http://schemas.microsoft.com/office/drawing/2014/main" id="{8EEBAB44-BF85-CF41-AC22-FE2301DE7503}"/>
              </a:ext>
            </a:extLst>
          </p:cNvPr>
          <p:cNvCxnSpPr>
            <a:cxnSpLocks/>
            <a:stCxn id="21" idx="3"/>
            <a:endCxn id="20" idx="2"/>
          </p:cNvCxnSpPr>
          <p:nvPr/>
        </p:nvCxnSpPr>
        <p:spPr>
          <a:xfrm flipV="1">
            <a:off x="1063077" y="1474505"/>
            <a:ext cx="353384" cy="484322"/>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664F2D87-EBF0-6046-A77F-E7FF8BD185BE}"/>
              </a:ext>
            </a:extLst>
          </p:cNvPr>
          <p:cNvCxnSpPr>
            <a:cxnSpLocks/>
            <a:stCxn id="21" idx="3"/>
            <a:endCxn id="10" idx="1"/>
          </p:cNvCxnSpPr>
          <p:nvPr/>
        </p:nvCxnSpPr>
        <p:spPr>
          <a:xfrm>
            <a:off x="1063077" y="1958827"/>
            <a:ext cx="361862" cy="554582"/>
          </a:xfrm>
          <a:prstGeom prst="bent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211964F3-1B45-E741-A350-9BD145789166}"/>
              </a:ext>
            </a:extLst>
          </p:cNvPr>
          <p:cNvCxnSpPr>
            <a:cxnSpLocks/>
            <a:stCxn id="8" idx="2"/>
            <a:endCxn id="17" idx="0"/>
          </p:cNvCxnSpPr>
          <p:nvPr/>
        </p:nvCxnSpPr>
        <p:spPr>
          <a:xfrm flipV="1">
            <a:off x="3266056" y="1574801"/>
            <a:ext cx="367067" cy="632196"/>
          </a:xfrm>
          <a:prstGeom prst="bentConnector5">
            <a:avLst>
              <a:gd name="adj1" fmla="val 62277"/>
              <a:gd name="adj2" fmla="val 47890"/>
              <a:gd name="adj3" fmla="val 3772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2964379-6E52-7B40-88C9-165DCA9F0F09}"/>
              </a:ext>
            </a:extLst>
          </p:cNvPr>
          <p:cNvCxnSpPr>
            <a:cxnSpLocks/>
          </p:cNvCxnSpPr>
          <p:nvPr/>
        </p:nvCxnSpPr>
        <p:spPr>
          <a:xfrm>
            <a:off x="371318" y="3949714"/>
            <a:ext cx="546265" cy="0"/>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303885FA-E751-B841-811B-8B0E333AC897}"/>
              </a:ext>
            </a:extLst>
          </p:cNvPr>
          <p:cNvSpPr txBox="1"/>
          <p:nvPr/>
        </p:nvSpPr>
        <p:spPr>
          <a:xfrm>
            <a:off x="910879" y="3818527"/>
            <a:ext cx="875561" cy="276999"/>
          </a:xfrm>
          <a:prstGeom prst="rect">
            <a:avLst/>
          </a:prstGeom>
          <a:noFill/>
        </p:spPr>
        <p:txBody>
          <a:bodyPr wrap="none" rtlCol="0">
            <a:spAutoFit/>
          </a:bodyPr>
          <a:lstStyle/>
          <a:p>
            <a:r>
              <a:rPr lang="en-US" sz="1200" dirty="0"/>
              <a:t>Data Flow</a:t>
            </a:r>
          </a:p>
        </p:txBody>
      </p:sp>
      <p:sp>
        <p:nvSpPr>
          <p:cNvPr id="45" name="Rectangle 44">
            <a:extLst>
              <a:ext uri="{FF2B5EF4-FFF2-40B4-BE49-F238E27FC236}">
                <a16:creationId xmlns:a16="http://schemas.microsoft.com/office/drawing/2014/main" id="{AF6CB52C-DD71-554A-9996-DCBC12679B3C}"/>
              </a:ext>
            </a:extLst>
          </p:cNvPr>
          <p:cNvSpPr/>
          <p:nvPr/>
        </p:nvSpPr>
        <p:spPr>
          <a:xfrm>
            <a:off x="7816582" y="635768"/>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Apps</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cxnSp>
        <p:nvCxnSpPr>
          <p:cNvPr id="46" name="Straight Arrow Connector 45">
            <a:extLst>
              <a:ext uri="{FF2B5EF4-FFF2-40B4-BE49-F238E27FC236}">
                <a16:creationId xmlns:a16="http://schemas.microsoft.com/office/drawing/2014/main" id="{6B6B346B-9DDA-844E-950B-E3B186532F52}"/>
              </a:ext>
            </a:extLst>
          </p:cNvPr>
          <p:cNvCxnSpPr>
            <a:cxnSpLocks/>
          </p:cNvCxnSpPr>
          <p:nvPr/>
        </p:nvCxnSpPr>
        <p:spPr>
          <a:xfrm flipH="1">
            <a:off x="371319" y="4315870"/>
            <a:ext cx="539560" cy="0"/>
          </a:xfrm>
          <a:prstGeom prst="straightConnector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BA98C4F-A647-974A-87D8-3D72ECA3C16C}"/>
              </a:ext>
            </a:extLst>
          </p:cNvPr>
          <p:cNvSpPr txBox="1"/>
          <p:nvPr/>
        </p:nvSpPr>
        <p:spPr>
          <a:xfrm>
            <a:off x="932654" y="4172806"/>
            <a:ext cx="968535" cy="276999"/>
          </a:xfrm>
          <a:prstGeom prst="rect">
            <a:avLst/>
          </a:prstGeom>
          <a:noFill/>
        </p:spPr>
        <p:txBody>
          <a:bodyPr wrap="none" rtlCol="0">
            <a:spAutoFit/>
          </a:bodyPr>
          <a:lstStyle/>
          <a:p>
            <a:r>
              <a:rPr lang="en-US" sz="1200" dirty="0"/>
              <a:t>Model Flow</a:t>
            </a:r>
          </a:p>
        </p:txBody>
      </p:sp>
      <p:cxnSp>
        <p:nvCxnSpPr>
          <p:cNvPr id="51" name="Elbow Connector 50">
            <a:extLst>
              <a:ext uri="{FF2B5EF4-FFF2-40B4-BE49-F238E27FC236}">
                <a16:creationId xmlns:a16="http://schemas.microsoft.com/office/drawing/2014/main" id="{B105858C-2B51-C541-9218-C84D37BCB386}"/>
              </a:ext>
            </a:extLst>
          </p:cNvPr>
          <p:cNvCxnSpPr>
            <a:cxnSpLocks/>
            <a:stCxn id="19" idx="2"/>
            <a:endCxn id="27" idx="0"/>
          </p:cNvCxnSpPr>
          <p:nvPr/>
        </p:nvCxnSpPr>
        <p:spPr>
          <a:xfrm rot="5400000">
            <a:off x="4556601" y="2042394"/>
            <a:ext cx="290120" cy="662388"/>
          </a:xfrm>
          <a:prstGeom prst="bentConnector3">
            <a:avLst>
              <a:gd name="adj1" fmla="val 62280"/>
            </a:avLst>
          </a:prstGeom>
          <a:ln>
            <a:solidFill>
              <a:srgbClr val="7030A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BC9A9B31-9CBA-BD4C-80EC-D20479A1604F}"/>
              </a:ext>
            </a:extLst>
          </p:cNvPr>
          <p:cNvCxnSpPr>
            <a:cxnSpLocks/>
            <a:stCxn id="19" idx="3"/>
            <a:endCxn id="25" idx="1"/>
          </p:cNvCxnSpPr>
          <p:nvPr/>
        </p:nvCxnSpPr>
        <p:spPr>
          <a:xfrm flipV="1">
            <a:off x="5797603" y="1493725"/>
            <a:ext cx="290227" cy="371238"/>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D750CE8-B37A-4746-A83C-72AB53E7FD71}"/>
              </a:ext>
            </a:extLst>
          </p:cNvPr>
          <p:cNvCxnSpPr>
            <a:cxnSpLocks/>
            <a:stCxn id="45" idx="1"/>
          </p:cNvCxnSpPr>
          <p:nvPr/>
        </p:nvCxnSpPr>
        <p:spPr>
          <a:xfrm rot="10800000">
            <a:off x="7136402" y="1493728"/>
            <a:ext cx="680181" cy="465099"/>
          </a:xfrm>
          <a:prstGeom prst="bentConnector3">
            <a:avLst>
              <a:gd name="adj1" fmla="val 33868"/>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Elbow Connector 61">
            <a:extLst>
              <a:ext uri="{FF2B5EF4-FFF2-40B4-BE49-F238E27FC236}">
                <a16:creationId xmlns:a16="http://schemas.microsoft.com/office/drawing/2014/main" id="{6E1D6365-4312-3E4B-9A1A-32AB478E978D}"/>
              </a:ext>
            </a:extLst>
          </p:cNvPr>
          <p:cNvCxnSpPr>
            <a:cxnSpLocks/>
            <a:stCxn id="45" idx="2"/>
            <a:endCxn id="8" idx="1"/>
          </p:cNvCxnSpPr>
          <p:nvPr/>
        </p:nvCxnSpPr>
        <p:spPr>
          <a:xfrm rot="5400000" flipH="1">
            <a:off x="5656763" y="704831"/>
            <a:ext cx="75383" cy="5078722"/>
          </a:xfrm>
          <a:prstGeom prst="bentConnector3">
            <a:avLst>
              <a:gd name="adj1" fmla="val -477326"/>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5A10FE1-9486-ED41-AA8B-71C1BE46E550}"/>
              </a:ext>
            </a:extLst>
          </p:cNvPr>
          <p:cNvSpPr/>
          <p:nvPr/>
        </p:nvSpPr>
        <p:spPr>
          <a:xfrm>
            <a:off x="4647413" y="3848362"/>
            <a:ext cx="4086219" cy="838920"/>
          </a:xfrm>
          <a:prstGeom prst="rect">
            <a:avLst/>
          </a:prstGeom>
          <a:solidFill>
            <a:srgbClr val="DF6CB9"/>
          </a:solidFill>
          <a:ln>
            <a:solidFill>
              <a:srgbClr val="DF6CB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Cognitive Prebuilt Models</a:t>
            </a:r>
          </a:p>
        </p:txBody>
      </p:sp>
      <p:cxnSp>
        <p:nvCxnSpPr>
          <p:cNvPr id="37" name="Elbow Connector 36">
            <a:extLst>
              <a:ext uri="{FF2B5EF4-FFF2-40B4-BE49-F238E27FC236}">
                <a16:creationId xmlns:a16="http://schemas.microsoft.com/office/drawing/2014/main" id="{0C2F2E17-47B8-914C-AE21-F301F2275AEF}"/>
              </a:ext>
            </a:extLst>
          </p:cNvPr>
          <p:cNvCxnSpPr>
            <a:cxnSpLocks/>
            <a:stCxn id="45" idx="2"/>
            <a:endCxn id="35" idx="0"/>
          </p:cNvCxnSpPr>
          <p:nvPr/>
        </p:nvCxnSpPr>
        <p:spPr>
          <a:xfrm rot="5400000">
            <a:off x="7178931" y="2793476"/>
            <a:ext cx="566479" cy="1543293"/>
          </a:xfrm>
          <a:prstGeom prst="bentConnector3">
            <a:avLst>
              <a:gd name="adj1" fmla="val 63313"/>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F2CA5928-735F-624D-AC66-15C2D8FB349E}"/>
              </a:ext>
            </a:extLst>
          </p:cNvPr>
          <p:cNvSpPr/>
          <p:nvPr/>
        </p:nvSpPr>
        <p:spPr>
          <a:xfrm>
            <a:off x="1865689" y="1794367"/>
            <a:ext cx="1028011" cy="1487515"/>
          </a:xfrm>
          <a:prstGeom prst="roundRect">
            <a:avLst>
              <a:gd name="adj" fmla="val 9450"/>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C5D90592-7FEB-7940-BB9B-A37406483B51}"/>
              </a:ext>
            </a:extLst>
          </p:cNvPr>
          <p:cNvSpPr/>
          <p:nvPr/>
        </p:nvSpPr>
        <p:spPr>
          <a:xfrm>
            <a:off x="4720905" y="3919137"/>
            <a:ext cx="914400" cy="53066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Speech To Text – Text To Speech </a:t>
            </a:r>
          </a:p>
        </p:txBody>
      </p:sp>
      <p:sp>
        <p:nvSpPr>
          <p:cNvPr id="47" name="Rectangle 46">
            <a:extLst>
              <a:ext uri="{FF2B5EF4-FFF2-40B4-BE49-F238E27FC236}">
                <a16:creationId xmlns:a16="http://schemas.microsoft.com/office/drawing/2014/main" id="{A431D81A-285F-2F43-882E-112907FBD3A9}"/>
              </a:ext>
            </a:extLst>
          </p:cNvPr>
          <p:cNvSpPr/>
          <p:nvPr/>
        </p:nvSpPr>
        <p:spPr>
          <a:xfrm>
            <a:off x="5694454" y="3919020"/>
            <a:ext cx="996070"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Image Recognition</a:t>
            </a:r>
          </a:p>
        </p:txBody>
      </p:sp>
      <p:sp>
        <p:nvSpPr>
          <p:cNvPr id="48" name="Rectangle 47">
            <a:extLst>
              <a:ext uri="{FF2B5EF4-FFF2-40B4-BE49-F238E27FC236}">
                <a16:creationId xmlns:a16="http://schemas.microsoft.com/office/drawing/2014/main" id="{D852B83B-5CE7-8F4A-AFCD-C29A9ACE64A8}"/>
              </a:ext>
            </a:extLst>
          </p:cNvPr>
          <p:cNvSpPr/>
          <p:nvPr/>
        </p:nvSpPr>
        <p:spPr>
          <a:xfrm>
            <a:off x="6749673" y="3915382"/>
            <a:ext cx="761998"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Tone Analyzer</a:t>
            </a:r>
          </a:p>
        </p:txBody>
      </p:sp>
      <p:sp>
        <p:nvSpPr>
          <p:cNvPr id="50" name="Rectangle 49">
            <a:extLst>
              <a:ext uri="{FF2B5EF4-FFF2-40B4-BE49-F238E27FC236}">
                <a16:creationId xmlns:a16="http://schemas.microsoft.com/office/drawing/2014/main" id="{C8EFB6C3-B1F1-E546-B967-A1D23DFE68F8}"/>
              </a:ext>
            </a:extLst>
          </p:cNvPr>
          <p:cNvSpPr/>
          <p:nvPr/>
        </p:nvSpPr>
        <p:spPr>
          <a:xfrm>
            <a:off x="7570820" y="390491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NLU</a:t>
            </a:r>
          </a:p>
        </p:txBody>
      </p:sp>
      <p:sp>
        <p:nvSpPr>
          <p:cNvPr id="52" name="Rectangle 51">
            <a:extLst>
              <a:ext uri="{FF2B5EF4-FFF2-40B4-BE49-F238E27FC236}">
                <a16:creationId xmlns:a16="http://schemas.microsoft.com/office/drawing/2014/main" id="{FFFD37F9-CA1D-794D-B8C7-5C2FF234B744}"/>
              </a:ext>
            </a:extLst>
          </p:cNvPr>
          <p:cNvSpPr/>
          <p:nvPr/>
        </p:nvSpPr>
        <p:spPr>
          <a:xfrm>
            <a:off x="7570820" y="425510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b="1" dirty="0">
                <a:solidFill>
                  <a:schemeClr val="accent3"/>
                </a:solidFill>
                <a:latin typeface="Arial"/>
              </a:rPr>
              <a:t>Chatbot</a:t>
            </a:r>
            <a:endParaRPr kumimoji="0" lang="en-US" sz="1000" b="1" i="0" u="none" strike="noStrike" kern="1200" cap="none" spc="0" normalizeH="0" baseline="0" noProof="0" dirty="0">
              <a:ln>
                <a:noFill/>
              </a:ln>
              <a:solidFill>
                <a:schemeClr val="accent3"/>
              </a:solidFill>
              <a:effectLst/>
              <a:uLnTx/>
              <a:uFillTx/>
              <a:latin typeface="Arial"/>
              <a:ea typeface="+mn-ea"/>
              <a:cs typeface="+mn-cs"/>
            </a:endParaRPr>
          </a:p>
        </p:txBody>
      </p:sp>
    </p:spTree>
    <p:extLst>
      <p:ext uri="{BB962C8B-B14F-4D97-AF65-F5344CB8AC3E}">
        <p14:creationId xmlns:p14="http://schemas.microsoft.com/office/powerpoint/2010/main" val="899075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CF22AF0-817B-214C-92DA-EC65901C596C}"/>
              </a:ext>
            </a:extLst>
          </p:cNvPr>
          <p:cNvSpPr/>
          <p:nvPr/>
        </p:nvSpPr>
        <p:spPr>
          <a:xfrm>
            <a:off x="1174830" y="202272"/>
            <a:ext cx="3521779" cy="2094199"/>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cxnSp>
        <p:nvCxnSpPr>
          <p:cNvPr id="70" name="Elbow Connector 69">
            <a:extLst>
              <a:ext uri="{FF2B5EF4-FFF2-40B4-BE49-F238E27FC236}">
                <a16:creationId xmlns:a16="http://schemas.microsoft.com/office/drawing/2014/main" id="{5D3A868E-6189-084A-8F74-0F044256566E}"/>
              </a:ext>
            </a:extLst>
          </p:cNvPr>
          <p:cNvCxnSpPr>
            <a:cxnSpLocks/>
            <a:stCxn id="43" idx="3"/>
            <a:endCxn id="28" idx="1"/>
          </p:cNvCxnSpPr>
          <p:nvPr/>
        </p:nvCxnSpPr>
        <p:spPr>
          <a:xfrm>
            <a:off x="499808" y="620886"/>
            <a:ext cx="675022" cy="628486"/>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39" name="Group 193">
            <a:extLst>
              <a:ext uri="{FF2B5EF4-FFF2-40B4-BE49-F238E27FC236}">
                <a16:creationId xmlns:a16="http://schemas.microsoft.com/office/drawing/2014/main" id="{8C2490FC-B4F6-6F48-B20C-A3F7AAEEECC4}"/>
              </a:ext>
            </a:extLst>
          </p:cNvPr>
          <p:cNvGrpSpPr/>
          <p:nvPr/>
        </p:nvGrpSpPr>
        <p:grpSpPr>
          <a:xfrm>
            <a:off x="151464" y="386874"/>
            <a:ext cx="468022" cy="630886"/>
            <a:chOff x="8826" y="-1"/>
            <a:chExt cx="707232" cy="953337"/>
          </a:xfrm>
        </p:grpSpPr>
        <p:grpSp>
          <p:nvGrpSpPr>
            <p:cNvPr id="40" name="Group 191">
              <a:extLst>
                <a:ext uri="{FF2B5EF4-FFF2-40B4-BE49-F238E27FC236}">
                  <a16:creationId xmlns:a16="http://schemas.microsoft.com/office/drawing/2014/main" id="{802EF5C8-5B63-A645-9457-F9BAF66CDCA3}"/>
                </a:ext>
              </a:extLst>
            </p:cNvPr>
            <p:cNvGrpSpPr/>
            <p:nvPr/>
          </p:nvGrpSpPr>
          <p:grpSpPr>
            <a:xfrm>
              <a:off x="8826" y="-1"/>
              <a:ext cx="707232" cy="707233"/>
              <a:chOff x="8826" y="0"/>
              <a:chExt cx="707231" cy="707231"/>
            </a:xfrm>
          </p:grpSpPr>
          <p:sp>
            <p:nvSpPr>
              <p:cNvPr id="42" name="Shape 189">
                <a:extLst>
                  <a:ext uri="{FF2B5EF4-FFF2-40B4-BE49-F238E27FC236}">
                    <a16:creationId xmlns:a16="http://schemas.microsoft.com/office/drawing/2014/main" id="{FB9CC22B-1AF9-1748-9110-06FB0E7F7CD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pic>
            <p:nvPicPr>
              <p:cNvPr id="43" name="_-02.png">
                <a:extLst>
                  <a:ext uri="{FF2B5EF4-FFF2-40B4-BE49-F238E27FC236}">
                    <a16:creationId xmlns:a16="http://schemas.microsoft.com/office/drawing/2014/main" id="{8F307924-652E-4141-8A66-476BC20805BD}"/>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41" name="Shape 192">
              <a:extLst>
                <a:ext uri="{FF2B5EF4-FFF2-40B4-BE49-F238E27FC236}">
                  <a16:creationId xmlns:a16="http://schemas.microsoft.com/office/drawing/2014/main" id="{FE5DA67F-A1D6-6F44-822A-505045FC60EC}"/>
                </a:ext>
              </a:extLst>
            </p:cNvPr>
            <p:cNvSpPr/>
            <p:nvPr/>
          </p:nvSpPr>
          <p:spPr>
            <a:xfrm>
              <a:off x="210947" y="707230"/>
              <a:ext cx="285832"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END</a:t>
              </a:r>
            </a:p>
            <a:p>
              <a:pPr lvl="0">
                <a:defRPr sz="1800" b="0">
                  <a:solidFill>
                    <a:srgbClr val="000000"/>
                  </a:solidFill>
                </a:defRPr>
              </a:pPr>
              <a:r>
                <a:rPr sz="529" dirty="0"/>
                <a:t>USER</a:t>
              </a:r>
            </a:p>
          </p:txBody>
        </p:sp>
      </p:grpSp>
      <p:sp>
        <p:nvSpPr>
          <p:cNvPr id="77" name="TextBox 76">
            <a:extLst>
              <a:ext uri="{FF2B5EF4-FFF2-40B4-BE49-F238E27FC236}">
                <a16:creationId xmlns:a16="http://schemas.microsoft.com/office/drawing/2014/main" id="{FF78F8B5-FF81-6A42-8E83-5FADE23FE5EC}"/>
              </a:ext>
            </a:extLst>
          </p:cNvPr>
          <p:cNvSpPr txBox="1"/>
          <p:nvPr/>
        </p:nvSpPr>
        <p:spPr>
          <a:xfrm>
            <a:off x="1174829" y="202272"/>
            <a:ext cx="1169803"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00" dirty="0">
                <a:solidFill>
                  <a:srgbClr val="000000"/>
                </a:solidFill>
                <a:sym typeface="Helvetica Light"/>
              </a:rPr>
              <a:t>Intelligent Application</a:t>
            </a:r>
          </a:p>
        </p:txBody>
      </p:sp>
      <p:grpSp>
        <p:nvGrpSpPr>
          <p:cNvPr id="78" name="Group 77">
            <a:extLst>
              <a:ext uri="{FF2B5EF4-FFF2-40B4-BE49-F238E27FC236}">
                <a16:creationId xmlns:a16="http://schemas.microsoft.com/office/drawing/2014/main" id="{862581B3-765D-874B-8909-88E9FA140F9D}"/>
              </a:ext>
            </a:extLst>
          </p:cNvPr>
          <p:cNvGrpSpPr/>
          <p:nvPr/>
        </p:nvGrpSpPr>
        <p:grpSpPr>
          <a:xfrm>
            <a:off x="5417152" y="381033"/>
            <a:ext cx="492163" cy="575607"/>
            <a:chOff x="4875096" y="2748323"/>
            <a:chExt cx="707233" cy="812624"/>
          </a:xfrm>
        </p:grpSpPr>
        <p:grpSp>
          <p:nvGrpSpPr>
            <p:cNvPr id="79" name="Group 512">
              <a:extLst>
                <a:ext uri="{FF2B5EF4-FFF2-40B4-BE49-F238E27FC236}">
                  <a16:creationId xmlns:a16="http://schemas.microsoft.com/office/drawing/2014/main" id="{AEC34978-5A93-2446-9B77-07E6CCEED565}"/>
                </a:ext>
              </a:extLst>
            </p:cNvPr>
            <p:cNvGrpSpPr/>
            <p:nvPr/>
          </p:nvGrpSpPr>
          <p:grpSpPr>
            <a:xfrm>
              <a:off x="4875096" y="2748323"/>
              <a:ext cx="707233" cy="812624"/>
              <a:chOff x="13800" y="0"/>
              <a:chExt cx="707232" cy="812623"/>
            </a:xfrm>
          </p:grpSpPr>
          <p:sp>
            <p:nvSpPr>
              <p:cNvPr id="81" name="Shape 508">
                <a:extLst>
                  <a:ext uri="{FF2B5EF4-FFF2-40B4-BE49-F238E27FC236}">
                    <a16:creationId xmlns:a16="http://schemas.microsoft.com/office/drawing/2014/main" id="{A5D4F0B2-6C79-DB41-9784-434DFE1DB18C}"/>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2" name="Shape 509">
                <a:extLst>
                  <a:ext uri="{FF2B5EF4-FFF2-40B4-BE49-F238E27FC236}">
                    <a16:creationId xmlns:a16="http://schemas.microsoft.com/office/drawing/2014/main" id="{8BE903F0-4E04-024F-B701-6E045DFC3B2B}"/>
                  </a:ext>
                </a:extLst>
              </p:cNvPr>
              <p:cNvSpPr/>
              <p:nvPr/>
            </p:nvSpPr>
            <p:spPr>
              <a:xfrm>
                <a:off x="225554" y="697659"/>
                <a:ext cx="260296" cy="1149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0" name="_-41.png">
              <a:extLst>
                <a:ext uri="{FF2B5EF4-FFF2-40B4-BE49-F238E27FC236}">
                  <a16:creationId xmlns:a16="http://schemas.microsoft.com/office/drawing/2014/main" id="{2E26E8B1-B1CF-7C4D-89FE-6623BBF9DA73}"/>
                </a:ext>
              </a:extLst>
            </p:cNvPr>
            <p:cNvPicPr/>
            <p:nvPr/>
          </p:nvPicPr>
          <p:blipFill>
            <a:blip r:embed="rId3"/>
            <a:srcRect l="21704" t="15445" r="21704" b="15445"/>
            <a:stretch>
              <a:fillRect/>
            </a:stretch>
          </p:blipFill>
          <p:spPr>
            <a:xfrm>
              <a:off x="5032021" y="2859396"/>
              <a:ext cx="400239" cy="488767"/>
            </a:xfrm>
            <a:prstGeom prst="rect">
              <a:avLst/>
            </a:prstGeom>
            <a:ln w="3175" cap="flat">
              <a:noFill/>
              <a:miter lim="400000"/>
            </a:ln>
            <a:effectLst/>
          </p:spPr>
        </p:pic>
      </p:grpSp>
      <p:grpSp>
        <p:nvGrpSpPr>
          <p:cNvPr id="83" name="Group 82">
            <a:extLst>
              <a:ext uri="{FF2B5EF4-FFF2-40B4-BE49-F238E27FC236}">
                <a16:creationId xmlns:a16="http://schemas.microsoft.com/office/drawing/2014/main" id="{90B36208-F51C-EC4F-AA02-DC4D86825616}"/>
              </a:ext>
            </a:extLst>
          </p:cNvPr>
          <p:cNvGrpSpPr/>
          <p:nvPr/>
        </p:nvGrpSpPr>
        <p:grpSpPr>
          <a:xfrm>
            <a:off x="5446320" y="1279320"/>
            <a:ext cx="492164" cy="595075"/>
            <a:chOff x="4875096" y="2748323"/>
            <a:chExt cx="707233" cy="808266"/>
          </a:xfrm>
        </p:grpSpPr>
        <p:grpSp>
          <p:nvGrpSpPr>
            <p:cNvPr id="84" name="Group 512">
              <a:extLst>
                <a:ext uri="{FF2B5EF4-FFF2-40B4-BE49-F238E27FC236}">
                  <a16:creationId xmlns:a16="http://schemas.microsoft.com/office/drawing/2014/main" id="{EB0A7B3D-E5D9-7E49-B2B4-49DA51DE15D2}"/>
                </a:ext>
              </a:extLst>
            </p:cNvPr>
            <p:cNvGrpSpPr/>
            <p:nvPr/>
          </p:nvGrpSpPr>
          <p:grpSpPr>
            <a:xfrm>
              <a:off x="4875096" y="2748323"/>
              <a:ext cx="707233" cy="808266"/>
              <a:chOff x="13800" y="0"/>
              <a:chExt cx="707232" cy="808265"/>
            </a:xfrm>
          </p:grpSpPr>
          <p:sp>
            <p:nvSpPr>
              <p:cNvPr id="86" name="Shape 508">
                <a:extLst>
                  <a:ext uri="{FF2B5EF4-FFF2-40B4-BE49-F238E27FC236}">
                    <a16:creationId xmlns:a16="http://schemas.microsoft.com/office/drawing/2014/main" id="{2FB40D8D-9AFE-0B4B-B8CF-1FBE449E0F69}"/>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7" name="Shape 509">
                <a:extLst>
                  <a:ext uri="{FF2B5EF4-FFF2-40B4-BE49-F238E27FC236}">
                    <a16:creationId xmlns:a16="http://schemas.microsoft.com/office/drawing/2014/main" id="{F9D61113-3AC5-704A-A128-83646AF07969}"/>
                  </a:ext>
                </a:extLst>
              </p:cNvPr>
              <p:cNvSpPr/>
              <p:nvPr/>
            </p:nvSpPr>
            <p:spPr>
              <a:xfrm>
                <a:off x="225555" y="697658"/>
                <a:ext cx="260295" cy="11060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5" name="_-41.png">
              <a:extLst>
                <a:ext uri="{FF2B5EF4-FFF2-40B4-BE49-F238E27FC236}">
                  <a16:creationId xmlns:a16="http://schemas.microsoft.com/office/drawing/2014/main" id="{41B459AA-D7D6-5A4F-9B3F-3628E6B00EF5}"/>
                </a:ext>
              </a:extLst>
            </p:cNvPr>
            <p:cNvPicPr/>
            <p:nvPr/>
          </p:nvPicPr>
          <p:blipFill>
            <a:blip r:embed="rId3"/>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12" name="Elbow Connector 111">
            <a:extLst>
              <a:ext uri="{FF2B5EF4-FFF2-40B4-BE49-F238E27FC236}">
                <a16:creationId xmlns:a16="http://schemas.microsoft.com/office/drawing/2014/main" id="{ADD9EB9C-7893-0F4B-AB50-6F3E12DE67C1}"/>
              </a:ext>
            </a:extLst>
          </p:cNvPr>
          <p:cNvCxnSpPr>
            <a:cxnSpLocks/>
            <a:stCxn id="32" idx="3"/>
            <a:endCxn id="80" idx="1"/>
          </p:cNvCxnSpPr>
          <p:nvPr/>
        </p:nvCxnSpPr>
        <p:spPr>
          <a:xfrm>
            <a:off x="3823623" y="440929"/>
            <a:ext cx="1702733" cy="191885"/>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15" name="Elbow Connector 114">
            <a:extLst>
              <a:ext uri="{FF2B5EF4-FFF2-40B4-BE49-F238E27FC236}">
                <a16:creationId xmlns:a16="http://schemas.microsoft.com/office/drawing/2014/main" id="{382EFA7F-EB7C-C540-B371-32B966E0C0B1}"/>
              </a:ext>
            </a:extLst>
          </p:cNvPr>
          <p:cNvCxnSpPr>
            <a:cxnSpLocks/>
            <a:stCxn id="37" idx="3"/>
            <a:endCxn id="85" idx="1"/>
          </p:cNvCxnSpPr>
          <p:nvPr/>
        </p:nvCxnSpPr>
        <p:spPr>
          <a:xfrm>
            <a:off x="4456498" y="976900"/>
            <a:ext cx="1099026" cy="564120"/>
          </a:xfrm>
          <a:prstGeom prst="bentConnector3">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9C60CA14-05C8-DB42-9CBC-9474533ACC96}"/>
              </a:ext>
            </a:extLst>
          </p:cNvPr>
          <p:cNvCxnSpPr>
            <a:cxnSpLocks/>
            <a:stCxn id="16" idx="3"/>
            <a:endCxn id="32" idx="1"/>
          </p:cNvCxnSpPr>
          <p:nvPr/>
        </p:nvCxnSpPr>
        <p:spPr>
          <a:xfrm flipV="1">
            <a:off x="1852148" y="440929"/>
            <a:ext cx="1666512" cy="476316"/>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EEBDE57-70ED-F942-9347-9CD57D310F24}"/>
              </a:ext>
            </a:extLst>
          </p:cNvPr>
          <p:cNvCxnSpPr>
            <a:cxnSpLocks/>
            <a:stCxn id="16" idx="3"/>
            <a:endCxn id="37" idx="1"/>
          </p:cNvCxnSpPr>
          <p:nvPr/>
        </p:nvCxnSpPr>
        <p:spPr>
          <a:xfrm>
            <a:off x="1852148" y="917245"/>
            <a:ext cx="2299387" cy="5965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658F840F-27B1-0E4E-B45D-952A0B4028FE}"/>
              </a:ext>
            </a:extLst>
          </p:cNvPr>
          <p:cNvCxnSpPr>
            <a:cxnSpLocks/>
            <a:stCxn id="16" idx="2"/>
            <a:endCxn id="26" idx="0"/>
          </p:cNvCxnSpPr>
          <p:nvPr/>
        </p:nvCxnSpPr>
        <p:spPr>
          <a:xfrm>
            <a:off x="1699667" y="1069969"/>
            <a:ext cx="258475" cy="437564"/>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34076534-14E4-6749-A387-E45C3610A849}"/>
              </a:ext>
            </a:extLst>
          </p:cNvPr>
          <p:cNvCxnSpPr>
            <a:cxnSpLocks/>
            <a:stCxn id="16" idx="2"/>
            <a:endCxn id="109" idx="0"/>
          </p:cNvCxnSpPr>
          <p:nvPr/>
        </p:nvCxnSpPr>
        <p:spPr>
          <a:xfrm flipH="1">
            <a:off x="1418051" y="1069969"/>
            <a:ext cx="281616" cy="41870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34" name="Group 199">
            <a:extLst>
              <a:ext uri="{FF2B5EF4-FFF2-40B4-BE49-F238E27FC236}">
                <a16:creationId xmlns:a16="http://schemas.microsoft.com/office/drawing/2014/main" id="{DB96AD4E-82A6-E14C-8C94-84599F488091}"/>
              </a:ext>
            </a:extLst>
          </p:cNvPr>
          <p:cNvGrpSpPr/>
          <p:nvPr/>
        </p:nvGrpSpPr>
        <p:grpSpPr>
          <a:xfrm>
            <a:off x="4015903" y="718033"/>
            <a:ext cx="525785" cy="549455"/>
            <a:chOff x="32040" y="0"/>
            <a:chExt cx="794517" cy="830286"/>
          </a:xfrm>
        </p:grpSpPr>
        <p:sp>
          <p:nvSpPr>
            <p:cNvPr id="35" name="Shape 195">
              <a:extLst>
                <a:ext uri="{FF2B5EF4-FFF2-40B4-BE49-F238E27FC236}">
                  <a16:creationId xmlns:a16="http://schemas.microsoft.com/office/drawing/2014/main" id="{BAA8652C-B11A-4D4B-9632-024D49BA099A}"/>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6" name="Group 198">
              <a:extLst>
                <a:ext uri="{FF2B5EF4-FFF2-40B4-BE49-F238E27FC236}">
                  <a16:creationId xmlns:a16="http://schemas.microsoft.com/office/drawing/2014/main" id="{AD152310-88F1-384C-8DA0-72A508627263}"/>
                </a:ext>
              </a:extLst>
            </p:cNvPr>
            <p:cNvGrpSpPr/>
            <p:nvPr/>
          </p:nvGrpSpPr>
          <p:grpSpPr>
            <a:xfrm>
              <a:off x="32040" y="160392"/>
              <a:ext cx="794517" cy="669894"/>
              <a:chOff x="42574" y="160392"/>
              <a:chExt cx="794515" cy="669893"/>
            </a:xfrm>
          </p:grpSpPr>
          <p:pic>
            <p:nvPicPr>
              <p:cNvPr id="37" name="_-03.png">
                <a:extLst>
                  <a:ext uri="{FF2B5EF4-FFF2-40B4-BE49-F238E27FC236}">
                    <a16:creationId xmlns:a16="http://schemas.microsoft.com/office/drawing/2014/main" id="{9614013F-9DB5-A143-8AEA-B45F36170D47}"/>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38" name="Shape 197">
                <a:extLst>
                  <a:ext uri="{FF2B5EF4-FFF2-40B4-BE49-F238E27FC236}">
                    <a16:creationId xmlns:a16="http://schemas.microsoft.com/office/drawing/2014/main" id="{9D9ACA4E-ADEE-624D-A5D2-400AFDF93A27}"/>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29" name="Group 199">
            <a:extLst>
              <a:ext uri="{FF2B5EF4-FFF2-40B4-BE49-F238E27FC236}">
                <a16:creationId xmlns:a16="http://schemas.microsoft.com/office/drawing/2014/main" id="{E26BB4B2-64E2-5241-B0A6-878254686E6E}"/>
              </a:ext>
            </a:extLst>
          </p:cNvPr>
          <p:cNvGrpSpPr/>
          <p:nvPr/>
        </p:nvGrpSpPr>
        <p:grpSpPr>
          <a:xfrm>
            <a:off x="3383028" y="182062"/>
            <a:ext cx="525785" cy="549455"/>
            <a:chOff x="32040" y="0"/>
            <a:chExt cx="794517" cy="830286"/>
          </a:xfrm>
        </p:grpSpPr>
        <p:sp>
          <p:nvSpPr>
            <p:cNvPr id="30" name="Shape 195">
              <a:extLst>
                <a:ext uri="{FF2B5EF4-FFF2-40B4-BE49-F238E27FC236}">
                  <a16:creationId xmlns:a16="http://schemas.microsoft.com/office/drawing/2014/main" id="{B4F2F6C4-324E-874B-B54E-552D825386F0}"/>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1" name="Group 198">
              <a:extLst>
                <a:ext uri="{FF2B5EF4-FFF2-40B4-BE49-F238E27FC236}">
                  <a16:creationId xmlns:a16="http://schemas.microsoft.com/office/drawing/2014/main" id="{10616010-74D0-1F43-9900-2AF69B0CF180}"/>
                </a:ext>
              </a:extLst>
            </p:cNvPr>
            <p:cNvGrpSpPr/>
            <p:nvPr/>
          </p:nvGrpSpPr>
          <p:grpSpPr>
            <a:xfrm>
              <a:off x="32040" y="160392"/>
              <a:ext cx="794517" cy="669894"/>
              <a:chOff x="42574" y="160392"/>
              <a:chExt cx="794515" cy="669893"/>
            </a:xfrm>
          </p:grpSpPr>
          <p:pic>
            <p:nvPicPr>
              <p:cNvPr id="32" name="_-03.png">
                <a:extLst>
                  <a:ext uri="{FF2B5EF4-FFF2-40B4-BE49-F238E27FC236}">
                    <a16:creationId xmlns:a16="http://schemas.microsoft.com/office/drawing/2014/main" id="{48D3E6D7-D25D-AA4A-9BEA-C6DD62F27D03}"/>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33" name="Shape 197">
                <a:extLst>
                  <a:ext uri="{FF2B5EF4-FFF2-40B4-BE49-F238E27FC236}">
                    <a16:creationId xmlns:a16="http://schemas.microsoft.com/office/drawing/2014/main" id="{188CF87F-D646-8745-A8C7-C98EC312F930}"/>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107" name="Group 106">
            <a:extLst>
              <a:ext uri="{FF2B5EF4-FFF2-40B4-BE49-F238E27FC236}">
                <a16:creationId xmlns:a16="http://schemas.microsoft.com/office/drawing/2014/main" id="{C5D772B1-5D27-564E-98DA-4EFB098474BC}"/>
              </a:ext>
            </a:extLst>
          </p:cNvPr>
          <p:cNvGrpSpPr/>
          <p:nvPr/>
        </p:nvGrpSpPr>
        <p:grpSpPr>
          <a:xfrm>
            <a:off x="1210594" y="1389926"/>
            <a:ext cx="408956" cy="557110"/>
            <a:chOff x="775808" y="756884"/>
            <a:chExt cx="707235" cy="963446"/>
          </a:xfrm>
        </p:grpSpPr>
        <p:grpSp>
          <p:nvGrpSpPr>
            <p:cNvPr id="108" name="Group 107">
              <a:extLst>
                <a:ext uri="{FF2B5EF4-FFF2-40B4-BE49-F238E27FC236}">
                  <a16:creationId xmlns:a16="http://schemas.microsoft.com/office/drawing/2014/main" id="{784A31C3-A346-E24F-8BCF-8F8C0FAC093A}"/>
                </a:ext>
              </a:extLst>
            </p:cNvPr>
            <p:cNvGrpSpPr/>
            <p:nvPr/>
          </p:nvGrpSpPr>
          <p:grpSpPr>
            <a:xfrm>
              <a:off x="775808" y="756884"/>
              <a:ext cx="707235" cy="963446"/>
              <a:chOff x="1596870" y="2692141"/>
              <a:chExt cx="707235" cy="963446"/>
            </a:xfrm>
          </p:grpSpPr>
          <p:sp>
            <p:nvSpPr>
              <p:cNvPr id="110" name="Shape 282">
                <a:extLst>
                  <a:ext uri="{FF2B5EF4-FFF2-40B4-BE49-F238E27FC236}">
                    <a16:creationId xmlns:a16="http://schemas.microsoft.com/office/drawing/2014/main" id="{8DB5DE96-8984-9545-8FCB-3B6442F06925}"/>
                  </a:ext>
                </a:extLst>
              </p:cNvPr>
              <p:cNvSpPr/>
              <p:nvPr/>
            </p:nvSpPr>
            <p:spPr>
              <a:xfrm>
                <a:off x="1596870" y="269214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11" name="Shape 284">
                <a:extLst>
                  <a:ext uri="{FF2B5EF4-FFF2-40B4-BE49-F238E27FC236}">
                    <a16:creationId xmlns:a16="http://schemas.microsoft.com/office/drawing/2014/main" id="{2B302CF7-01C8-AE49-BDF0-E93544513015}"/>
                  </a:ext>
                </a:extLst>
              </p:cNvPr>
              <p:cNvSpPr/>
              <p:nvPr/>
            </p:nvSpPr>
            <p:spPr>
              <a:xfrm>
                <a:off x="1712648" y="3409196"/>
                <a:ext cx="498993" cy="2463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DECISION</a:t>
                </a:r>
              </a:p>
              <a:p>
                <a:pPr lvl="0">
                  <a:defRPr sz="1800" b="0">
                    <a:solidFill>
                      <a:srgbClr val="000000"/>
                    </a:solidFill>
                  </a:defRPr>
                </a:pPr>
                <a:r>
                  <a:rPr lang="en-US" sz="463" dirty="0"/>
                  <a:t>SERVICE</a:t>
                </a:r>
                <a:endParaRPr sz="463" dirty="0"/>
              </a:p>
            </p:txBody>
          </p:sp>
        </p:grpSp>
        <p:pic>
          <p:nvPicPr>
            <p:cNvPr id="109" name="Picture 108">
              <a:extLst>
                <a:ext uri="{FF2B5EF4-FFF2-40B4-BE49-F238E27FC236}">
                  <a16:creationId xmlns:a16="http://schemas.microsoft.com/office/drawing/2014/main" id="{22AE3C1E-7F33-214A-B09B-E5DAA00859CD}"/>
                </a:ext>
              </a:extLst>
            </p:cNvPr>
            <p:cNvPicPr>
              <a:picLocks noChangeAspect="1"/>
            </p:cNvPicPr>
            <p:nvPr/>
          </p:nvPicPr>
          <p:blipFill>
            <a:blip r:embed="rId5"/>
            <a:stretch>
              <a:fillRect/>
            </a:stretch>
          </p:blipFill>
          <p:spPr>
            <a:xfrm>
              <a:off x="891209" y="927652"/>
              <a:ext cx="486735" cy="381276"/>
            </a:xfrm>
            <a:prstGeom prst="rect">
              <a:avLst/>
            </a:prstGeom>
          </p:spPr>
        </p:pic>
      </p:grpSp>
      <p:grpSp>
        <p:nvGrpSpPr>
          <p:cNvPr id="23" name="Group 205">
            <a:extLst>
              <a:ext uri="{FF2B5EF4-FFF2-40B4-BE49-F238E27FC236}">
                <a16:creationId xmlns:a16="http://schemas.microsoft.com/office/drawing/2014/main" id="{7FB09B71-32A2-714E-A96A-6590F97B3546}"/>
              </a:ext>
            </a:extLst>
          </p:cNvPr>
          <p:cNvGrpSpPr/>
          <p:nvPr/>
        </p:nvGrpSpPr>
        <p:grpSpPr>
          <a:xfrm>
            <a:off x="1673118" y="1409153"/>
            <a:ext cx="540212" cy="555955"/>
            <a:chOff x="5448" y="0"/>
            <a:chExt cx="816317" cy="840109"/>
          </a:xfrm>
        </p:grpSpPr>
        <p:sp>
          <p:nvSpPr>
            <p:cNvPr id="24" name="Shape 201">
              <a:extLst>
                <a:ext uri="{FF2B5EF4-FFF2-40B4-BE49-F238E27FC236}">
                  <a16:creationId xmlns:a16="http://schemas.microsoft.com/office/drawing/2014/main" id="{7C982724-6E57-4244-83A5-9C0E07E6F48E}"/>
                </a:ext>
              </a:extLst>
            </p:cNvPr>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25" name="Group 204">
              <a:extLst>
                <a:ext uri="{FF2B5EF4-FFF2-40B4-BE49-F238E27FC236}">
                  <a16:creationId xmlns:a16="http://schemas.microsoft.com/office/drawing/2014/main" id="{C29553B0-9C79-9246-A93C-15CBD1858602}"/>
                </a:ext>
              </a:extLst>
            </p:cNvPr>
            <p:cNvGrpSpPr/>
            <p:nvPr/>
          </p:nvGrpSpPr>
          <p:grpSpPr>
            <a:xfrm>
              <a:off x="5448" y="148663"/>
              <a:ext cx="816317" cy="691446"/>
              <a:chOff x="16213" y="138841"/>
              <a:chExt cx="816314" cy="691444"/>
            </a:xfrm>
          </p:grpSpPr>
          <p:pic>
            <p:nvPicPr>
              <p:cNvPr id="26" name="_-04.png">
                <a:extLst>
                  <a:ext uri="{FF2B5EF4-FFF2-40B4-BE49-F238E27FC236}">
                    <a16:creationId xmlns:a16="http://schemas.microsoft.com/office/drawing/2014/main" id="{AF961B67-C401-6147-AF83-7366FC9AF4E9}"/>
                  </a:ext>
                </a:extLst>
              </p:cNvPr>
              <p:cNvPicPr/>
              <p:nvPr/>
            </p:nvPicPr>
            <p:blipFill>
              <a:blip r:embed="rId6"/>
              <a:srcRect l="12816" t="19631" r="12816" b="19631"/>
              <a:stretch>
                <a:fillRect/>
              </a:stretch>
            </p:blipFill>
            <p:spPr>
              <a:xfrm>
                <a:off x="182885" y="138841"/>
                <a:ext cx="528054" cy="429550"/>
              </a:xfrm>
              <a:prstGeom prst="rect">
                <a:avLst/>
              </a:prstGeom>
              <a:ln w="3175" cap="flat">
                <a:noFill/>
                <a:miter lim="400000"/>
              </a:ln>
              <a:effectLst/>
            </p:spPr>
          </p:pic>
          <p:sp>
            <p:nvSpPr>
              <p:cNvPr id="27" name="Shape 203">
                <a:extLst>
                  <a:ext uri="{FF2B5EF4-FFF2-40B4-BE49-F238E27FC236}">
                    <a16:creationId xmlns:a16="http://schemas.microsoft.com/office/drawing/2014/main" id="{E239EA05-93BA-344D-9417-488F211041DE}"/>
                  </a:ext>
                </a:extLst>
              </p:cNvPr>
              <p:cNvSpPr/>
              <p:nvPr/>
            </p:nvSpPr>
            <p:spPr>
              <a:xfrm>
                <a:off x="16213" y="707231"/>
                <a:ext cx="816314"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529" b="1" dirty="0">
                    <a:solidFill>
                      <a:srgbClr val="4277BB"/>
                    </a:solidFill>
                    <a:latin typeface="Helvetica"/>
                    <a:ea typeface="Helvetica"/>
                    <a:cs typeface="Helvetica"/>
                    <a:sym typeface="Helvetica"/>
                  </a:rPr>
                  <a:t>Analytic Scoring</a:t>
                </a:r>
                <a:endParaRPr sz="529" b="1" dirty="0">
                  <a:solidFill>
                    <a:srgbClr val="4277BB"/>
                  </a:solidFill>
                  <a:latin typeface="Helvetica"/>
                  <a:ea typeface="Helvetica"/>
                  <a:cs typeface="Helvetica"/>
                  <a:sym typeface="Helvetica"/>
                </a:endParaRPr>
              </a:p>
            </p:txBody>
          </p:sp>
        </p:grpSp>
      </p:grpSp>
      <p:cxnSp>
        <p:nvCxnSpPr>
          <p:cNvPr id="134" name="Elbow Connector 133">
            <a:extLst>
              <a:ext uri="{FF2B5EF4-FFF2-40B4-BE49-F238E27FC236}">
                <a16:creationId xmlns:a16="http://schemas.microsoft.com/office/drawing/2014/main" id="{13BB2441-26D2-E046-BD0F-70CA4DE15868}"/>
              </a:ext>
            </a:extLst>
          </p:cNvPr>
          <p:cNvCxnSpPr>
            <a:cxnSpLocks/>
            <a:stCxn id="155" idx="3"/>
            <a:endCxn id="140" idx="2"/>
          </p:cNvCxnSpPr>
          <p:nvPr/>
        </p:nvCxnSpPr>
        <p:spPr>
          <a:xfrm flipH="1" flipV="1">
            <a:off x="2671652" y="2872384"/>
            <a:ext cx="32834" cy="819651"/>
          </a:xfrm>
          <a:prstGeom prst="bentConnector4">
            <a:avLst>
              <a:gd name="adj1" fmla="val -696230"/>
              <a:gd name="adj2" fmla="val 56255"/>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65" idx="3"/>
            <a:endCxn id="155" idx="1"/>
          </p:cNvCxnSpPr>
          <p:nvPr/>
        </p:nvCxnSpPr>
        <p:spPr>
          <a:xfrm>
            <a:off x="494397" y="3619269"/>
            <a:ext cx="1916720" cy="72766"/>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63" name="Group 62">
            <a:extLst>
              <a:ext uri="{FF2B5EF4-FFF2-40B4-BE49-F238E27FC236}">
                <a16:creationId xmlns:a16="http://schemas.microsoft.com/office/drawing/2014/main" id="{CEC6279A-84B4-1B4A-9628-59A9C53F73E9}"/>
              </a:ext>
            </a:extLst>
          </p:cNvPr>
          <p:cNvGrpSpPr/>
          <p:nvPr/>
        </p:nvGrpSpPr>
        <p:grpSpPr>
          <a:xfrm>
            <a:off x="157065" y="3410435"/>
            <a:ext cx="410950" cy="559131"/>
            <a:chOff x="1349275" y="2806780"/>
            <a:chExt cx="707235" cy="962250"/>
          </a:xfrm>
        </p:grpSpPr>
        <p:grpSp>
          <p:nvGrpSpPr>
            <p:cNvPr id="64" name="Group 63">
              <a:extLst>
                <a:ext uri="{FF2B5EF4-FFF2-40B4-BE49-F238E27FC236}">
                  <a16:creationId xmlns:a16="http://schemas.microsoft.com/office/drawing/2014/main" id="{C907C0D3-A683-F64F-AE7B-23A2D224DCC4}"/>
                </a:ext>
              </a:extLst>
            </p:cNvPr>
            <p:cNvGrpSpPr/>
            <p:nvPr/>
          </p:nvGrpSpPr>
          <p:grpSpPr>
            <a:xfrm>
              <a:off x="1349275" y="2806780"/>
              <a:ext cx="707235" cy="962250"/>
              <a:chOff x="2333988" y="1180581"/>
              <a:chExt cx="707235" cy="962250"/>
            </a:xfrm>
          </p:grpSpPr>
          <p:sp>
            <p:nvSpPr>
              <p:cNvPr id="66" name="Shape 282">
                <a:extLst>
                  <a:ext uri="{FF2B5EF4-FFF2-40B4-BE49-F238E27FC236}">
                    <a16:creationId xmlns:a16="http://schemas.microsoft.com/office/drawing/2014/main" id="{A102F6D6-BAF0-1D47-8120-F8F5879AC696}"/>
                  </a:ext>
                </a:extLst>
              </p:cNvPr>
              <p:cNvSpPr/>
              <p:nvPr/>
            </p:nvSpPr>
            <p:spPr>
              <a:xfrm>
                <a:off x="2333988" y="118058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67" name="Shape 284">
                <a:extLst>
                  <a:ext uri="{FF2B5EF4-FFF2-40B4-BE49-F238E27FC236}">
                    <a16:creationId xmlns:a16="http://schemas.microsoft.com/office/drawing/2014/main" id="{95530A21-F842-8B4C-A72E-7260D3F3860E}"/>
                  </a:ext>
                </a:extLst>
              </p:cNvPr>
              <p:cNvSpPr/>
              <p:nvPr/>
            </p:nvSpPr>
            <p:spPr>
              <a:xfrm>
                <a:off x="2428929" y="1897635"/>
                <a:ext cx="537953" cy="24519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EVENT</a:t>
                </a:r>
              </a:p>
              <a:p>
                <a:pPr lvl="0">
                  <a:defRPr sz="1800" b="0">
                    <a:solidFill>
                      <a:srgbClr val="000000"/>
                    </a:solidFill>
                  </a:defRPr>
                </a:pPr>
                <a:r>
                  <a:rPr lang="en-US" sz="463" dirty="0"/>
                  <a:t> SORUCES</a:t>
                </a:r>
                <a:endParaRPr sz="463" dirty="0"/>
              </a:p>
            </p:txBody>
          </p:sp>
        </p:grpSp>
        <p:pic>
          <p:nvPicPr>
            <p:cNvPr id="65" name="Picture 64">
              <a:extLst>
                <a:ext uri="{FF2B5EF4-FFF2-40B4-BE49-F238E27FC236}">
                  <a16:creationId xmlns:a16="http://schemas.microsoft.com/office/drawing/2014/main" id="{A7EF36CD-4456-E145-849C-E5649475BE78}"/>
                </a:ext>
              </a:extLst>
            </p:cNvPr>
            <p:cNvPicPr>
              <a:picLocks noChangeAspect="1"/>
            </p:cNvPicPr>
            <p:nvPr/>
          </p:nvPicPr>
          <p:blipFill>
            <a:blip r:embed="rId7"/>
            <a:stretch>
              <a:fillRect/>
            </a:stretch>
          </p:blipFill>
          <p:spPr>
            <a:xfrm>
              <a:off x="1454116" y="2919353"/>
              <a:ext cx="475698" cy="493649"/>
            </a:xfrm>
            <a:prstGeom prst="rect">
              <a:avLst/>
            </a:prstGeom>
          </p:spPr>
        </p:pic>
      </p:grpSp>
      <p:sp>
        <p:nvSpPr>
          <p:cNvPr id="140" name="Rounded Rectangle 139">
            <a:extLst>
              <a:ext uri="{FF2B5EF4-FFF2-40B4-BE49-F238E27FC236}">
                <a16:creationId xmlns:a16="http://schemas.microsoft.com/office/drawing/2014/main" id="{C4449080-D607-7649-9246-2CF2501C4486}"/>
              </a:ext>
            </a:extLst>
          </p:cNvPr>
          <p:cNvSpPr/>
          <p:nvPr/>
        </p:nvSpPr>
        <p:spPr>
          <a:xfrm>
            <a:off x="1879499" y="2534728"/>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8375" y="2524380"/>
            <a:ext cx="350416" cy="46277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197539" y="3487947"/>
            <a:ext cx="714939" cy="612767"/>
            <a:chOff x="4243381" y="6249001"/>
            <a:chExt cx="863180" cy="655139"/>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243381" y="6249001"/>
              <a:ext cx="863180" cy="655139"/>
              <a:chOff x="-1323250" y="975509"/>
              <a:chExt cx="863180" cy="655139"/>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323250" y="1434583"/>
                <a:ext cx="863180" cy="19606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DATA</a:t>
                </a:r>
              </a:p>
              <a:p>
                <a:pPr lvl="0">
                  <a:defRPr sz="1800" b="0">
                    <a:solidFill>
                      <a:srgbClr val="000000"/>
                    </a:solidFill>
                  </a:defRPr>
                </a:pPr>
                <a:r>
                  <a:rPr lang="en-US" sz="596" dirty="0"/>
                  <a:t>TRANSFORMATION</a:t>
                </a:r>
                <a:endParaRPr sz="596"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9"/>
            <a:stretch>
              <a:fillRect/>
            </a:stretch>
          </p:blipFill>
          <p:spPr>
            <a:xfrm>
              <a:off x="4501244" y="6357568"/>
              <a:ext cx="354198" cy="219266"/>
            </a:xfrm>
            <a:prstGeom prst="rect">
              <a:avLst/>
            </a:prstGeom>
          </p:spPr>
        </p:pic>
      </p:grpSp>
      <p:grpSp>
        <p:nvGrpSpPr>
          <p:cNvPr id="160" name="Group 159">
            <a:extLst>
              <a:ext uri="{FF2B5EF4-FFF2-40B4-BE49-F238E27FC236}">
                <a16:creationId xmlns:a16="http://schemas.microsoft.com/office/drawing/2014/main" id="{96B7B21B-A436-D146-B839-835174688293}"/>
              </a:ext>
            </a:extLst>
          </p:cNvPr>
          <p:cNvGrpSpPr/>
          <p:nvPr/>
        </p:nvGrpSpPr>
        <p:grpSpPr>
          <a:xfrm>
            <a:off x="1203203" y="3555231"/>
            <a:ext cx="714939" cy="611238"/>
            <a:chOff x="4245563" y="6249001"/>
            <a:chExt cx="858892" cy="655839"/>
          </a:xfrm>
        </p:grpSpPr>
        <p:grpSp>
          <p:nvGrpSpPr>
            <p:cNvPr id="161" name="Group 160">
              <a:extLst>
                <a:ext uri="{FF2B5EF4-FFF2-40B4-BE49-F238E27FC236}">
                  <a16:creationId xmlns:a16="http://schemas.microsoft.com/office/drawing/2014/main" id="{382AF389-9A7B-9347-89D4-27399D9903F5}"/>
                </a:ext>
              </a:extLst>
            </p:cNvPr>
            <p:cNvGrpSpPr/>
            <p:nvPr/>
          </p:nvGrpSpPr>
          <p:grpSpPr>
            <a:xfrm>
              <a:off x="4245563" y="6249001"/>
              <a:ext cx="858892" cy="655839"/>
              <a:chOff x="-1321068" y="975509"/>
              <a:chExt cx="858892" cy="655839"/>
            </a:xfrm>
          </p:grpSpPr>
          <p:sp>
            <p:nvSpPr>
              <p:cNvPr id="163" name="Shape 319">
                <a:extLst>
                  <a:ext uri="{FF2B5EF4-FFF2-40B4-BE49-F238E27FC236}">
                    <a16:creationId xmlns:a16="http://schemas.microsoft.com/office/drawing/2014/main" id="{67A45593-AFF5-EF4C-841D-16C0B6EA0C6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4" name="Shape 321">
                <a:extLst>
                  <a:ext uri="{FF2B5EF4-FFF2-40B4-BE49-F238E27FC236}">
                    <a16:creationId xmlns:a16="http://schemas.microsoft.com/office/drawing/2014/main" id="{687BC830-F439-9F46-96F6-5E9CF4FB120D}"/>
                  </a:ext>
                </a:extLst>
              </p:cNvPr>
              <p:cNvSpPr/>
              <p:nvPr/>
            </p:nvSpPr>
            <p:spPr>
              <a:xfrm>
                <a:off x="-1321068" y="1434583"/>
                <a:ext cx="858892" cy="19676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EDGE DATA</a:t>
                </a:r>
              </a:p>
              <a:p>
                <a:pPr lvl="0">
                  <a:defRPr sz="1800" b="0">
                    <a:solidFill>
                      <a:srgbClr val="000000"/>
                    </a:solidFill>
                  </a:defRPr>
                </a:pPr>
                <a:r>
                  <a:rPr lang="en-US" sz="596" dirty="0"/>
                  <a:t>TRANSFORMATION</a:t>
                </a:r>
                <a:endParaRPr sz="596" dirty="0"/>
              </a:p>
            </p:txBody>
          </p:sp>
        </p:grpSp>
        <p:pic>
          <p:nvPicPr>
            <p:cNvPr id="162" name="Picture 161">
              <a:extLst>
                <a:ext uri="{FF2B5EF4-FFF2-40B4-BE49-F238E27FC236}">
                  <a16:creationId xmlns:a16="http://schemas.microsoft.com/office/drawing/2014/main" id="{E23306AB-9F49-224E-B6E4-75C49367D501}"/>
                </a:ext>
              </a:extLst>
            </p:cNvPr>
            <p:cNvPicPr>
              <a:picLocks noChangeAspect="1"/>
            </p:cNvPicPr>
            <p:nvPr/>
          </p:nvPicPr>
          <p:blipFill>
            <a:blip r:embed="rId9"/>
            <a:stretch>
              <a:fillRect/>
            </a:stretch>
          </p:blipFill>
          <p:spPr>
            <a:xfrm>
              <a:off x="4501244" y="6357568"/>
              <a:ext cx="354198" cy="219266"/>
            </a:xfrm>
            <a:prstGeom prst="rect">
              <a:avLst/>
            </a:prstGeom>
          </p:spPr>
        </p:pic>
      </p:grpSp>
      <p:grpSp>
        <p:nvGrpSpPr>
          <p:cNvPr id="171" name="Group 170">
            <a:extLst>
              <a:ext uri="{FF2B5EF4-FFF2-40B4-BE49-F238E27FC236}">
                <a16:creationId xmlns:a16="http://schemas.microsoft.com/office/drawing/2014/main" id="{45CB7244-D54D-1A41-86F4-EA5913F506F3}"/>
              </a:ext>
            </a:extLst>
          </p:cNvPr>
          <p:cNvGrpSpPr/>
          <p:nvPr/>
        </p:nvGrpSpPr>
        <p:grpSpPr>
          <a:xfrm>
            <a:off x="3772787" y="3581950"/>
            <a:ext cx="601127" cy="574455"/>
            <a:chOff x="4315918" y="6249001"/>
            <a:chExt cx="756628" cy="627052"/>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756628" cy="627052"/>
              <a:chOff x="-1250713" y="975509"/>
              <a:chExt cx="756628" cy="627052"/>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756628" cy="16797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DATA</a:t>
                </a:r>
              </a:p>
              <a:p>
                <a:pPr lvl="0">
                  <a:defRPr sz="1800" b="0">
                    <a:solidFill>
                      <a:srgbClr val="000000"/>
                    </a:solidFill>
                  </a:defRPr>
                </a:pPr>
                <a:r>
                  <a:rPr lang="en-US" sz="500" dirty="0"/>
                  <a:t>TRANSFORMATION</a:t>
                </a:r>
                <a:endParaRPr sz="500"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9"/>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1" idx="3"/>
            <a:endCxn id="173" idx="1"/>
          </p:cNvCxnSpPr>
          <p:nvPr/>
        </p:nvCxnSpPr>
        <p:spPr>
          <a:xfrm>
            <a:off x="3528791" y="2755768"/>
            <a:ext cx="391234" cy="102607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13" name="Group 112">
            <a:extLst>
              <a:ext uri="{FF2B5EF4-FFF2-40B4-BE49-F238E27FC236}">
                <a16:creationId xmlns:a16="http://schemas.microsoft.com/office/drawing/2014/main" id="{77E7BBDA-C519-2C4B-A237-E68A8D26AE05}"/>
              </a:ext>
            </a:extLst>
          </p:cNvPr>
          <p:cNvGrpSpPr/>
          <p:nvPr/>
        </p:nvGrpSpPr>
        <p:grpSpPr>
          <a:xfrm>
            <a:off x="3406849" y="1427184"/>
            <a:ext cx="455043" cy="662540"/>
            <a:chOff x="6471973" y="4610846"/>
            <a:chExt cx="455043" cy="662540"/>
          </a:xfrm>
        </p:grpSpPr>
        <p:grpSp>
          <p:nvGrpSpPr>
            <p:cNvPr id="114" name="Group 113">
              <a:extLst>
                <a:ext uri="{FF2B5EF4-FFF2-40B4-BE49-F238E27FC236}">
                  <a16:creationId xmlns:a16="http://schemas.microsoft.com/office/drawing/2014/main" id="{A8DB6496-D698-FB41-89C2-FEE3001F361C}"/>
                </a:ext>
              </a:extLst>
            </p:cNvPr>
            <p:cNvGrpSpPr/>
            <p:nvPr/>
          </p:nvGrpSpPr>
          <p:grpSpPr>
            <a:xfrm>
              <a:off x="6471973" y="4610846"/>
              <a:ext cx="455043" cy="662540"/>
              <a:chOff x="-802849" y="4034858"/>
              <a:chExt cx="455043" cy="662540"/>
            </a:xfrm>
          </p:grpSpPr>
          <p:pic>
            <p:nvPicPr>
              <p:cNvPr id="117" name="Picture 116">
                <a:extLst>
                  <a:ext uri="{FF2B5EF4-FFF2-40B4-BE49-F238E27FC236}">
                    <a16:creationId xmlns:a16="http://schemas.microsoft.com/office/drawing/2014/main" id="{D99A0EAB-CDDF-0647-BFAF-33A15EF0C03D}"/>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18" name="Shape 321">
                <a:extLst>
                  <a:ext uri="{FF2B5EF4-FFF2-40B4-BE49-F238E27FC236}">
                    <a16:creationId xmlns:a16="http://schemas.microsoft.com/office/drawing/2014/main" id="{8370EE3C-1409-AF4E-976B-DC6FD4F8AA0D}"/>
                  </a:ext>
                </a:extLst>
              </p:cNvPr>
              <p:cNvSpPr/>
              <p:nvPr/>
            </p:nvSpPr>
            <p:spPr>
              <a:xfrm>
                <a:off x="-770092" y="4512732"/>
                <a:ext cx="38953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chemeClr val="accent1">
                        <a:lumMod val="75000"/>
                      </a:schemeClr>
                    </a:solidFill>
                  </a:rPr>
                  <a:t>SPEECH </a:t>
                </a:r>
              </a:p>
              <a:p>
                <a:pPr lvl="0">
                  <a:defRPr sz="1800" b="0">
                    <a:solidFill>
                      <a:srgbClr val="000000"/>
                    </a:solidFill>
                  </a:defRPr>
                </a:pPr>
                <a:r>
                  <a:rPr lang="en-US" sz="600" dirty="0">
                    <a:solidFill>
                      <a:schemeClr val="accent1">
                        <a:lumMod val="75000"/>
                      </a:schemeClr>
                    </a:solidFill>
                  </a:rPr>
                  <a:t>SERVICES</a:t>
                </a:r>
                <a:endParaRPr sz="600" dirty="0">
                  <a:solidFill>
                    <a:schemeClr val="accent1">
                      <a:lumMod val="75000"/>
                    </a:schemeClr>
                  </a:solidFill>
                </a:endParaRPr>
              </a:p>
            </p:txBody>
          </p:sp>
        </p:grpSp>
        <p:pic>
          <p:nvPicPr>
            <p:cNvPr id="116" name="Picture 115">
              <a:extLst>
                <a:ext uri="{FF2B5EF4-FFF2-40B4-BE49-F238E27FC236}">
                  <a16:creationId xmlns:a16="http://schemas.microsoft.com/office/drawing/2014/main" id="{5AC17560-3586-A841-AA62-F9CFC2EB4DBA}"/>
                </a:ext>
              </a:extLst>
            </p:cNvPr>
            <p:cNvPicPr>
              <a:picLocks noChangeAspect="1"/>
            </p:cNvPicPr>
            <p:nvPr/>
          </p:nvPicPr>
          <p:blipFill>
            <a:blip r:embed="rId11"/>
            <a:stretch>
              <a:fillRect/>
            </a:stretch>
          </p:blipFill>
          <p:spPr>
            <a:xfrm>
              <a:off x="6538566" y="4688570"/>
              <a:ext cx="304296" cy="304296"/>
            </a:xfrm>
            <a:prstGeom prst="rect">
              <a:avLst/>
            </a:prstGeom>
          </p:spPr>
        </p:pic>
      </p:grpSp>
      <p:grpSp>
        <p:nvGrpSpPr>
          <p:cNvPr id="119" name="Group 118">
            <a:extLst>
              <a:ext uri="{FF2B5EF4-FFF2-40B4-BE49-F238E27FC236}">
                <a16:creationId xmlns:a16="http://schemas.microsoft.com/office/drawing/2014/main" id="{FEA9235B-33EE-4540-9584-60E0EFBCF0A5}"/>
              </a:ext>
            </a:extLst>
          </p:cNvPr>
          <p:cNvGrpSpPr/>
          <p:nvPr/>
        </p:nvGrpSpPr>
        <p:grpSpPr>
          <a:xfrm>
            <a:off x="3995752" y="1431160"/>
            <a:ext cx="461665" cy="754873"/>
            <a:chOff x="7124763" y="4610846"/>
            <a:chExt cx="461665" cy="754873"/>
          </a:xfrm>
        </p:grpSpPr>
        <p:grpSp>
          <p:nvGrpSpPr>
            <p:cNvPr id="121" name="Group 120">
              <a:extLst>
                <a:ext uri="{FF2B5EF4-FFF2-40B4-BE49-F238E27FC236}">
                  <a16:creationId xmlns:a16="http://schemas.microsoft.com/office/drawing/2014/main" id="{955B9E96-5749-A341-AC79-8414FC89CECC}"/>
                </a:ext>
              </a:extLst>
            </p:cNvPr>
            <p:cNvGrpSpPr/>
            <p:nvPr/>
          </p:nvGrpSpPr>
          <p:grpSpPr>
            <a:xfrm>
              <a:off x="7124763" y="4610846"/>
              <a:ext cx="461665" cy="754873"/>
              <a:chOff x="-806154" y="4034858"/>
              <a:chExt cx="461665" cy="754873"/>
            </a:xfrm>
          </p:grpSpPr>
          <p:pic>
            <p:nvPicPr>
              <p:cNvPr id="124" name="Picture 123">
                <a:extLst>
                  <a:ext uri="{FF2B5EF4-FFF2-40B4-BE49-F238E27FC236}">
                    <a16:creationId xmlns:a16="http://schemas.microsoft.com/office/drawing/2014/main" id="{0977A794-3A7B-C94F-BBAB-FE1989FF2B0D}"/>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26" name="Shape 321">
                <a:extLst>
                  <a:ext uri="{FF2B5EF4-FFF2-40B4-BE49-F238E27FC236}">
                    <a16:creationId xmlns:a16="http://schemas.microsoft.com/office/drawing/2014/main" id="{A27DDF53-F0F0-2A4A-90FF-2B291B24EA52}"/>
                  </a:ext>
                </a:extLst>
              </p:cNvPr>
              <p:cNvSpPr/>
              <p:nvPr/>
            </p:nvSpPr>
            <p:spPr>
              <a:xfrm>
                <a:off x="-806154" y="4512732"/>
                <a:ext cx="461665"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123" name="Picture 122">
              <a:extLst>
                <a:ext uri="{FF2B5EF4-FFF2-40B4-BE49-F238E27FC236}">
                  <a16:creationId xmlns:a16="http://schemas.microsoft.com/office/drawing/2014/main" id="{73D8E11A-159E-5C47-9C2A-1D7E6224DF5A}"/>
                </a:ext>
              </a:extLst>
            </p:cNvPr>
            <p:cNvPicPr>
              <a:picLocks noChangeAspect="1"/>
            </p:cNvPicPr>
            <p:nvPr/>
          </p:nvPicPr>
          <p:blipFill>
            <a:blip r:embed="rId12"/>
            <a:stretch>
              <a:fillRect/>
            </a:stretch>
          </p:blipFill>
          <p:spPr>
            <a:xfrm>
              <a:off x="7204390" y="4688568"/>
              <a:ext cx="298535" cy="298535"/>
            </a:xfrm>
            <a:prstGeom prst="rect">
              <a:avLst/>
            </a:prstGeom>
          </p:spPr>
        </p:pic>
      </p:grpSp>
      <p:grpSp>
        <p:nvGrpSpPr>
          <p:cNvPr id="127" name="Group 126">
            <a:extLst>
              <a:ext uri="{FF2B5EF4-FFF2-40B4-BE49-F238E27FC236}">
                <a16:creationId xmlns:a16="http://schemas.microsoft.com/office/drawing/2014/main" id="{31B33A72-6E37-7D4E-A9A3-5D85C45E9ACE}"/>
              </a:ext>
            </a:extLst>
          </p:cNvPr>
          <p:cNvGrpSpPr/>
          <p:nvPr/>
        </p:nvGrpSpPr>
        <p:grpSpPr>
          <a:xfrm>
            <a:off x="2741053" y="1459813"/>
            <a:ext cx="455043" cy="662540"/>
            <a:chOff x="5814927" y="4610846"/>
            <a:chExt cx="455043" cy="662540"/>
          </a:xfrm>
        </p:grpSpPr>
        <p:grpSp>
          <p:nvGrpSpPr>
            <p:cNvPr id="129" name="Group 128">
              <a:extLst>
                <a:ext uri="{FF2B5EF4-FFF2-40B4-BE49-F238E27FC236}">
                  <a16:creationId xmlns:a16="http://schemas.microsoft.com/office/drawing/2014/main" id="{0D3694E6-46D9-6C44-8D59-C3D79A3A040C}"/>
                </a:ext>
              </a:extLst>
            </p:cNvPr>
            <p:cNvGrpSpPr/>
            <p:nvPr/>
          </p:nvGrpSpPr>
          <p:grpSpPr>
            <a:xfrm>
              <a:off x="5814927" y="4610846"/>
              <a:ext cx="455043" cy="662540"/>
              <a:chOff x="-802849" y="4034858"/>
              <a:chExt cx="455043" cy="662540"/>
            </a:xfrm>
          </p:grpSpPr>
          <p:pic>
            <p:nvPicPr>
              <p:cNvPr id="132" name="Picture 131">
                <a:extLst>
                  <a:ext uri="{FF2B5EF4-FFF2-40B4-BE49-F238E27FC236}">
                    <a16:creationId xmlns:a16="http://schemas.microsoft.com/office/drawing/2014/main" id="{A3653054-3BB2-EA4B-9913-6F47A2E35B9C}"/>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33" name="Shape 321">
                <a:extLst>
                  <a:ext uri="{FF2B5EF4-FFF2-40B4-BE49-F238E27FC236}">
                    <a16:creationId xmlns:a16="http://schemas.microsoft.com/office/drawing/2014/main" id="{93ADF6E6-61BB-4D44-90FD-072967AAFF60}"/>
                  </a:ext>
                </a:extLst>
              </p:cNvPr>
              <p:cNvSpPr/>
              <p:nvPr/>
            </p:nvSpPr>
            <p:spPr>
              <a:xfrm>
                <a:off x="-770090" y="4512732"/>
                <a:ext cx="38953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accent1">
                        <a:lumMod val="75000"/>
                      </a:schemeClr>
                    </a:solidFill>
                  </a:rPr>
                  <a:t>VISUAL</a:t>
                </a:r>
              </a:p>
              <a:p>
                <a:pPr lvl="0">
                  <a:defRPr sz="1800" b="0">
                    <a:solidFill>
                      <a:srgbClr val="000000"/>
                    </a:solidFill>
                  </a:defRPr>
                </a:pPr>
                <a:r>
                  <a:rPr lang="en-US" sz="600" b="1" dirty="0">
                    <a:solidFill>
                      <a:schemeClr val="accent1">
                        <a:lumMod val="75000"/>
                      </a:schemeClr>
                    </a:solidFill>
                  </a:rPr>
                  <a:t>SERVICES</a:t>
                </a:r>
                <a:endParaRPr sz="600" b="1" dirty="0">
                  <a:solidFill>
                    <a:schemeClr val="accent1">
                      <a:lumMod val="75000"/>
                    </a:schemeClr>
                  </a:solidFill>
                </a:endParaRPr>
              </a:p>
            </p:txBody>
          </p:sp>
        </p:grpSp>
        <p:pic>
          <p:nvPicPr>
            <p:cNvPr id="130" name="Picture 129">
              <a:extLst>
                <a:ext uri="{FF2B5EF4-FFF2-40B4-BE49-F238E27FC236}">
                  <a16:creationId xmlns:a16="http://schemas.microsoft.com/office/drawing/2014/main" id="{0DF8D407-9EDC-8548-9417-E62E9B5EE1E7}"/>
                </a:ext>
              </a:extLst>
            </p:cNvPr>
            <p:cNvPicPr>
              <a:picLocks noChangeAspect="1"/>
            </p:cNvPicPr>
            <p:nvPr/>
          </p:nvPicPr>
          <p:blipFill>
            <a:blip r:embed="rId13"/>
            <a:stretch>
              <a:fillRect/>
            </a:stretch>
          </p:blipFill>
          <p:spPr>
            <a:xfrm>
              <a:off x="5866095" y="4670404"/>
              <a:ext cx="310646" cy="310646"/>
            </a:xfrm>
            <a:prstGeom prst="rect">
              <a:avLst/>
            </a:prstGeom>
          </p:spPr>
        </p:pic>
      </p:grpSp>
      <p:cxnSp>
        <p:nvCxnSpPr>
          <p:cNvPr id="135" name="Straight Connector 134">
            <a:extLst>
              <a:ext uri="{FF2B5EF4-FFF2-40B4-BE49-F238E27FC236}">
                <a16:creationId xmlns:a16="http://schemas.microsoft.com/office/drawing/2014/main" id="{8FE8E6F3-0533-3545-B748-E468EF3EBAB0}"/>
              </a:ext>
            </a:extLst>
          </p:cNvPr>
          <p:cNvCxnSpPr>
            <a:cxnSpLocks/>
            <a:stCxn id="16" idx="2"/>
            <a:endCxn id="132" idx="0"/>
          </p:cNvCxnSpPr>
          <p:nvPr/>
        </p:nvCxnSpPr>
        <p:spPr>
          <a:xfrm>
            <a:off x="1699667" y="1069969"/>
            <a:ext cx="1268908" cy="389844"/>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8115D703-B082-224D-9304-57C3E7BF4FE5}"/>
              </a:ext>
            </a:extLst>
          </p:cNvPr>
          <p:cNvCxnSpPr>
            <a:cxnSpLocks/>
            <a:stCxn id="16" idx="3"/>
            <a:endCxn id="124" idx="0"/>
          </p:cNvCxnSpPr>
          <p:nvPr/>
        </p:nvCxnSpPr>
        <p:spPr>
          <a:xfrm>
            <a:off x="1852148" y="917245"/>
            <a:ext cx="2374431" cy="51391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CBE2DB97-3AE4-F948-9C53-77AAF785DC01}"/>
              </a:ext>
            </a:extLst>
          </p:cNvPr>
          <p:cNvCxnSpPr>
            <a:cxnSpLocks/>
            <a:stCxn id="16" idx="2"/>
            <a:endCxn id="117" idx="0"/>
          </p:cNvCxnSpPr>
          <p:nvPr/>
        </p:nvCxnSpPr>
        <p:spPr>
          <a:xfrm>
            <a:off x="1699667" y="1069969"/>
            <a:ext cx="1934704" cy="35721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13" name="Group 199">
            <a:extLst>
              <a:ext uri="{FF2B5EF4-FFF2-40B4-BE49-F238E27FC236}">
                <a16:creationId xmlns:a16="http://schemas.microsoft.com/office/drawing/2014/main" id="{1012BEEC-EA80-9842-920B-355CF49DF65E}"/>
              </a:ext>
            </a:extLst>
          </p:cNvPr>
          <p:cNvGrpSpPr/>
          <p:nvPr/>
        </p:nvGrpSpPr>
        <p:grpSpPr>
          <a:xfrm>
            <a:off x="1281756" y="523853"/>
            <a:ext cx="790281" cy="602547"/>
            <a:chOff x="-164100" y="-203281"/>
            <a:chExt cx="1194201" cy="910513"/>
          </a:xfrm>
        </p:grpSpPr>
        <p:sp>
          <p:nvSpPr>
            <p:cNvPr id="14" name="Shape 195">
              <a:extLst>
                <a:ext uri="{FF2B5EF4-FFF2-40B4-BE49-F238E27FC236}">
                  <a16:creationId xmlns:a16="http://schemas.microsoft.com/office/drawing/2014/main" id="{AF726E4C-0B5E-E84E-86AD-17EFDE34A399}"/>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200" dirty="0"/>
            </a:p>
          </p:txBody>
        </p:sp>
        <p:grpSp>
          <p:nvGrpSpPr>
            <p:cNvPr id="15" name="Group 198">
              <a:extLst>
                <a:ext uri="{FF2B5EF4-FFF2-40B4-BE49-F238E27FC236}">
                  <a16:creationId xmlns:a16="http://schemas.microsoft.com/office/drawing/2014/main" id="{F2BFE0F3-3440-E749-8A26-5ED9567AA7B9}"/>
                </a:ext>
              </a:extLst>
            </p:cNvPr>
            <p:cNvGrpSpPr/>
            <p:nvPr/>
          </p:nvGrpSpPr>
          <p:grpSpPr>
            <a:xfrm>
              <a:off x="-164100" y="-203281"/>
              <a:ext cx="1194201" cy="825240"/>
              <a:chOff x="-153566" y="-203281"/>
              <a:chExt cx="1194200" cy="825239"/>
            </a:xfrm>
          </p:grpSpPr>
          <p:pic>
            <p:nvPicPr>
              <p:cNvPr id="16" name="_-03.png">
                <a:extLst>
                  <a:ext uri="{FF2B5EF4-FFF2-40B4-BE49-F238E27FC236}">
                    <a16:creationId xmlns:a16="http://schemas.microsoft.com/office/drawing/2014/main" id="{8B9A5B68-EAEC-7C4B-BF63-CE86F57A235B}"/>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17" name="Shape 197">
                <a:extLst>
                  <a:ext uri="{FF2B5EF4-FFF2-40B4-BE49-F238E27FC236}">
                    <a16:creationId xmlns:a16="http://schemas.microsoft.com/office/drawing/2014/main" id="{9D315C9B-17A6-3F45-95A0-33AC8F703A6A}"/>
                  </a:ext>
                </a:extLst>
              </p:cNvPr>
              <p:cNvSpPr/>
              <p:nvPr/>
            </p:nvSpPr>
            <p:spPr>
              <a:xfrm>
                <a:off x="-153566" y="-203281"/>
                <a:ext cx="1194200" cy="16277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dirty="0"/>
                  <a:t>BFF - Orchestration</a:t>
                </a:r>
                <a:endParaRPr sz="700" dirty="0"/>
              </a:p>
            </p:txBody>
          </p:sp>
        </p:grpSp>
      </p:grpSp>
      <p:grpSp>
        <p:nvGrpSpPr>
          <p:cNvPr id="139" name="Group 138">
            <a:extLst>
              <a:ext uri="{FF2B5EF4-FFF2-40B4-BE49-F238E27FC236}">
                <a16:creationId xmlns:a16="http://schemas.microsoft.com/office/drawing/2014/main" id="{BD53162C-F946-CB44-9E69-824453E4C633}"/>
              </a:ext>
            </a:extLst>
          </p:cNvPr>
          <p:cNvGrpSpPr/>
          <p:nvPr/>
        </p:nvGrpSpPr>
        <p:grpSpPr>
          <a:xfrm>
            <a:off x="151160" y="4139215"/>
            <a:ext cx="456947" cy="741101"/>
            <a:chOff x="520052" y="3501579"/>
            <a:chExt cx="456947" cy="741101"/>
          </a:xfrm>
        </p:grpSpPr>
        <p:grpSp>
          <p:nvGrpSpPr>
            <p:cNvPr id="143" name="Group 142">
              <a:extLst>
                <a:ext uri="{FF2B5EF4-FFF2-40B4-BE49-F238E27FC236}">
                  <a16:creationId xmlns:a16="http://schemas.microsoft.com/office/drawing/2014/main" id="{2B0DD319-7407-3D4C-9063-40C0CA30E59B}"/>
                </a:ext>
              </a:extLst>
            </p:cNvPr>
            <p:cNvGrpSpPr/>
            <p:nvPr/>
          </p:nvGrpSpPr>
          <p:grpSpPr>
            <a:xfrm>
              <a:off x="520052" y="3501579"/>
              <a:ext cx="456947" cy="741101"/>
              <a:chOff x="-1122633" y="975509"/>
              <a:chExt cx="456947" cy="741101"/>
            </a:xfrm>
          </p:grpSpPr>
          <p:sp>
            <p:nvSpPr>
              <p:cNvPr id="145" name="Shape 319">
                <a:extLst>
                  <a:ext uri="{FF2B5EF4-FFF2-40B4-BE49-F238E27FC236}">
                    <a16:creationId xmlns:a16="http://schemas.microsoft.com/office/drawing/2014/main" id="{99BE6644-7F96-B342-BC18-EB1F35671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6" name="Shape 321">
                <a:extLst>
                  <a:ext uri="{FF2B5EF4-FFF2-40B4-BE49-F238E27FC236}">
                    <a16:creationId xmlns:a16="http://schemas.microsoft.com/office/drawing/2014/main" id="{F285D3AA-484A-5043-8028-85C54BBAD858}"/>
                  </a:ext>
                </a:extLst>
              </p:cNvPr>
              <p:cNvSpPr/>
              <p:nvPr/>
            </p:nvSpPr>
            <p:spPr>
              <a:xfrm>
                <a:off x="-1110715" y="1439611"/>
                <a:ext cx="415177"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a:t>
                </a:r>
              </a:p>
              <a:p>
                <a:pPr lvl="0">
                  <a:defRPr sz="1800" b="0">
                    <a:solidFill>
                      <a:srgbClr val="000000"/>
                    </a:solidFill>
                  </a:defRPr>
                </a:pPr>
                <a:r>
                  <a:rPr lang="en-US" sz="600" b="1" dirty="0">
                    <a:solidFill>
                      <a:srgbClr val="4277BB"/>
                    </a:solidFill>
                  </a:rPr>
                  <a:t> DATA</a:t>
                </a:r>
              </a:p>
              <a:p>
                <a:pPr lvl="0">
                  <a:defRPr sz="1800" b="0">
                    <a:solidFill>
                      <a:srgbClr val="000000"/>
                    </a:solidFill>
                  </a:defRPr>
                </a:pPr>
                <a:r>
                  <a:rPr lang="en-US" sz="600" b="1" dirty="0">
                    <a:solidFill>
                      <a:srgbClr val="4277BB"/>
                    </a:solidFill>
                  </a:rPr>
                  <a:t> SERVICES</a:t>
                </a:r>
                <a:endParaRPr sz="600" b="1" dirty="0">
                  <a:solidFill>
                    <a:srgbClr val="4277BB"/>
                  </a:solidFill>
                </a:endParaRPr>
              </a:p>
            </p:txBody>
          </p:sp>
        </p:grpSp>
        <p:pic>
          <p:nvPicPr>
            <p:cNvPr id="144" name="Picture 143">
              <a:extLst>
                <a:ext uri="{FF2B5EF4-FFF2-40B4-BE49-F238E27FC236}">
                  <a16:creationId xmlns:a16="http://schemas.microsoft.com/office/drawing/2014/main" id="{216E07A6-8C78-654A-A3C7-E55F0FAB64FA}"/>
                </a:ext>
              </a:extLst>
            </p:cNvPr>
            <p:cNvPicPr>
              <a:picLocks noChangeAspect="1"/>
            </p:cNvPicPr>
            <p:nvPr/>
          </p:nvPicPr>
          <p:blipFill>
            <a:blip r:embed="rId14"/>
            <a:stretch>
              <a:fillRect/>
            </a:stretch>
          </p:blipFill>
          <p:spPr>
            <a:xfrm>
              <a:off x="560668" y="3551890"/>
              <a:ext cx="369420" cy="300691"/>
            </a:xfrm>
            <a:prstGeom prst="rect">
              <a:avLst/>
            </a:prstGeom>
          </p:spPr>
        </p:pic>
      </p:grpSp>
      <p:cxnSp>
        <p:nvCxnSpPr>
          <p:cNvPr id="147" name="Elbow Connector 146">
            <a:extLst>
              <a:ext uri="{FF2B5EF4-FFF2-40B4-BE49-F238E27FC236}">
                <a16:creationId xmlns:a16="http://schemas.microsoft.com/office/drawing/2014/main" id="{FD21B0D1-3617-3A4F-B5CE-B5E28D092776}"/>
              </a:ext>
            </a:extLst>
          </p:cNvPr>
          <p:cNvCxnSpPr>
            <a:cxnSpLocks/>
            <a:stCxn id="144" idx="3"/>
            <a:endCxn id="162" idx="1"/>
          </p:cNvCxnSpPr>
          <p:nvPr/>
        </p:nvCxnSpPr>
        <p:spPr>
          <a:xfrm flipV="1">
            <a:off x="561196" y="3758593"/>
            <a:ext cx="854835" cy="581279"/>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58" name="Elbow Connector 157">
            <a:extLst>
              <a:ext uri="{FF2B5EF4-FFF2-40B4-BE49-F238E27FC236}">
                <a16:creationId xmlns:a16="http://schemas.microsoft.com/office/drawing/2014/main" id="{D58E34F3-C3E8-0442-93AD-FCF668A71C4C}"/>
              </a:ext>
            </a:extLst>
          </p:cNvPr>
          <p:cNvCxnSpPr>
            <a:cxnSpLocks/>
            <a:stCxn id="65" idx="0"/>
            <a:endCxn id="140" idx="1"/>
          </p:cNvCxnSpPr>
          <p:nvPr/>
        </p:nvCxnSpPr>
        <p:spPr>
          <a:xfrm rot="5400000" flipH="1" flipV="1">
            <a:off x="731700" y="2328048"/>
            <a:ext cx="772291" cy="1523308"/>
          </a:xfrm>
          <a:prstGeom prst="bentConnector2">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6" name="Rounded Rectangle 5">
            <a:extLst>
              <a:ext uri="{FF2B5EF4-FFF2-40B4-BE49-F238E27FC236}">
                <a16:creationId xmlns:a16="http://schemas.microsoft.com/office/drawing/2014/main" id="{FCC16307-942A-634E-A89E-9EE50A634080}"/>
              </a:ext>
            </a:extLst>
          </p:cNvPr>
          <p:cNvSpPr/>
          <p:nvPr/>
        </p:nvSpPr>
        <p:spPr>
          <a:xfrm>
            <a:off x="5315197" y="184711"/>
            <a:ext cx="2136270" cy="1871447"/>
          </a:xfrm>
          <a:prstGeom prst="roundRect">
            <a:avLst>
              <a:gd name="adj" fmla="val 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Storage</a:t>
            </a:r>
          </a:p>
        </p:txBody>
      </p:sp>
      <p:pic>
        <p:nvPicPr>
          <p:cNvPr id="159" name="Picture 158">
            <a:extLst>
              <a:ext uri="{FF2B5EF4-FFF2-40B4-BE49-F238E27FC236}">
                <a16:creationId xmlns:a16="http://schemas.microsoft.com/office/drawing/2014/main" id="{D835FB89-6FB6-B448-8E5C-BCE93D60CFC0}"/>
              </a:ext>
            </a:extLst>
          </p:cNvPr>
          <p:cNvPicPr>
            <a:picLocks noChangeAspect="1"/>
          </p:cNvPicPr>
          <p:nvPr/>
        </p:nvPicPr>
        <p:blipFill>
          <a:blip r:embed="rId15"/>
          <a:stretch>
            <a:fillRect/>
          </a:stretch>
        </p:blipFill>
        <p:spPr>
          <a:xfrm>
            <a:off x="6867308" y="1326503"/>
            <a:ext cx="581394" cy="391551"/>
          </a:xfrm>
          <a:prstGeom prst="rect">
            <a:avLst/>
          </a:prstGeom>
        </p:spPr>
      </p:pic>
      <p:pic>
        <p:nvPicPr>
          <p:cNvPr id="165" name="Picture 164">
            <a:extLst>
              <a:ext uri="{FF2B5EF4-FFF2-40B4-BE49-F238E27FC236}">
                <a16:creationId xmlns:a16="http://schemas.microsoft.com/office/drawing/2014/main" id="{3267E45D-59D6-7847-82F9-535B3268FC68}"/>
              </a:ext>
            </a:extLst>
          </p:cNvPr>
          <p:cNvPicPr>
            <a:picLocks noChangeAspect="1"/>
          </p:cNvPicPr>
          <p:nvPr/>
        </p:nvPicPr>
        <p:blipFill>
          <a:blip r:embed="rId16"/>
          <a:stretch>
            <a:fillRect/>
          </a:stretch>
        </p:blipFill>
        <p:spPr>
          <a:xfrm>
            <a:off x="6947932" y="883663"/>
            <a:ext cx="344933" cy="367929"/>
          </a:xfrm>
          <a:prstGeom prst="rect">
            <a:avLst/>
          </a:prstGeom>
        </p:spPr>
      </p:pic>
      <p:pic>
        <p:nvPicPr>
          <p:cNvPr id="166" name="Picture 165">
            <a:extLst>
              <a:ext uri="{FF2B5EF4-FFF2-40B4-BE49-F238E27FC236}">
                <a16:creationId xmlns:a16="http://schemas.microsoft.com/office/drawing/2014/main" id="{A87406A5-36E4-1D45-A9C3-4B4182907174}"/>
              </a:ext>
            </a:extLst>
          </p:cNvPr>
          <p:cNvPicPr>
            <a:picLocks noChangeAspect="1"/>
          </p:cNvPicPr>
          <p:nvPr/>
        </p:nvPicPr>
        <p:blipFill>
          <a:blip r:embed="rId17"/>
          <a:stretch>
            <a:fillRect/>
          </a:stretch>
        </p:blipFill>
        <p:spPr>
          <a:xfrm>
            <a:off x="6043171" y="1746345"/>
            <a:ext cx="748680" cy="209376"/>
          </a:xfrm>
          <a:prstGeom prst="rect">
            <a:avLst/>
          </a:prstGeom>
        </p:spPr>
      </p:pic>
      <p:pic>
        <p:nvPicPr>
          <p:cNvPr id="167" name="Picture 166">
            <a:extLst>
              <a:ext uri="{FF2B5EF4-FFF2-40B4-BE49-F238E27FC236}">
                <a16:creationId xmlns:a16="http://schemas.microsoft.com/office/drawing/2014/main" id="{7152EF6F-9EBD-844E-B4B7-B656D0722261}"/>
              </a:ext>
            </a:extLst>
          </p:cNvPr>
          <p:cNvPicPr>
            <a:picLocks noChangeAspect="1"/>
          </p:cNvPicPr>
          <p:nvPr/>
        </p:nvPicPr>
        <p:blipFill>
          <a:blip r:embed="rId18"/>
          <a:stretch>
            <a:fillRect/>
          </a:stretch>
        </p:blipFill>
        <p:spPr>
          <a:xfrm flipH="1">
            <a:off x="6907268" y="440823"/>
            <a:ext cx="449489" cy="367929"/>
          </a:xfrm>
          <a:prstGeom prst="rect">
            <a:avLst/>
          </a:prstGeom>
        </p:spPr>
      </p:pic>
      <p:sp>
        <p:nvSpPr>
          <p:cNvPr id="168" name="Rounded Rectangle 167">
            <a:extLst>
              <a:ext uri="{FF2B5EF4-FFF2-40B4-BE49-F238E27FC236}">
                <a16:creationId xmlns:a16="http://schemas.microsoft.com/office/drawing/2014/main" id="{5C5F296C-B167-D945-AA43-F684CEDCAE2C}"/>
              </a:ext>
            </a:extLst>
          </p:cNvPr>
          <p:cNvSpPr/>
          <p:nvPr/>
        </p:nvSpPr>
        <p:spPr>
          <a:xfrm>
            <a:off x="1176603" y="2363817"/>
            <a:ext cx="3556249" cy="800572"/>
          </a:xfrm>
          <a:prstGeom prst="roundRect">
            <a:avLst>
              <a:gd name="adj" fmla="val 6667"/>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Data In motion</a:t>
            </a:r>
          </a:p>
        </p:txBody>
      </p:sp>
      <p:sp>
        <p:nvSpPr>
          <p:cNvPr id="169" name="Rounded Rectangle 168">
            <a:extLst>
              <a:ext uri="{FF2B5EF4-FFF2-40B4-BE49-F238E27FC236}">
                <a16:creationId xmlns:a16="http://schemas.microsoft.com/office/drawing/2014/main" id="{82BFF5A0-4E55-9D42-829C-0C882C895236}"/>
              </a:ext>
            </a:extLst>
          </p:cNvPr>
          <p:cNvSpPr/>
          <p:nvPr/>
        </p:nvSpPr>
        <p:spPr>
          <a:xfrm>
            <a:off x="5639350" y="2895431"/>
            <a:ext cx="2136270" cy="887383"/>
          </a:xfrm>
          <a:prstGeom prst="roundRect">
            <a:avLst>
              <a:gd name="adj" fmla="val 6667"/>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Real Time Analytics and AI</a:t>
            </a:r>
          </a:p>
        </p:txBody>
      </p:sp>
      <p:sp>
        <p:nvSpPr>
          <p:cNvPr id="182" name="Rounded Rectangle 181">
            <a:extLst>
              <a:ext uri="{FF2B5EF4-FFF2-40B4-BE49-F238E27FC236}">
                <a16:creationId xmlns:a16="http://schemas.microsoft.com/office/drawing/2014/main" id="{111523BE-EA24-D948-AC51-BEA31216D2B7}"/>
              </a:ext>
            </a:extLst>
          </p:cNvPr>
          <p:cNvSpPr/>
          <p:nvPr/>
        </p:nvSpPr>
        <p:spPr>
          <a:xfrm>
            <a:off x="1148038" y="3422448"/>
            <a:ext cx="3584814" cy="887383"/>
          </a:xfrm>
          <a:prstGeom prst="roundRect">
            <a:avLst>
              <a:gd name="adj" fmla="val 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Data Ingestion</a:t>
            </a:r>
          </a:p>
        </p:txBody>
      </p:sp>
      <p:cxnSp>
        <p:nvCxnSpPr>
          <p:cNvPr id="185" name="Elbow Connector 184">
            <a:extLst>
              <a:ext uri="{FF2B5EF4-FFF2-40B4-BE49-F238E27FC236}">
                <a16:creationId xmlns:a16="http://schemas.microsoft.com/office/drawing/2014/main" id="{02DC96DC-9FD0-B941-A9AD-C009731010F0}"/>
              </a:ext>
            </a:extLst>
          </p:cNvPr>
          <p:cNvCxnSpPr>
            <a:cxnSpLocks/>
            <a:stCxn id="169" idx="1"/>
            <a:endCxn id="141" idx="3"/>
          </p:cNvCxnSpPr>
          <p:nvPr/>
        </p:nvCxnSpPr>
        <p:spPr>
          <a:xfrm rot="10800000">
            <a:off x="3528792" y="2755769"/>
            <a:ext cx="2110559" cy="583355"/>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97" name="Group 96">
            <a:extLst>
              <a:ext uri="{FF2B5EF4-FFF2-40B4-BE49-F238E27FC236}">
                <a16:creationId xmlns:a16="http://schemas.microsoft.com/office/drawing/2014/main" id="{259D993A-6ACF-C04C-9AD5-A036ECCD6835}"/>
              </a:ext>
            </a:extLst>
          </p:cNvPr>
          <p:cNvGrpSpPr/>
          <p:nvPr/>
        </p:nvGrpSpPr>
        <p:grpSpPr>
          <a:xfrm>
            <a:off x="5929541" y="2972022"/>
            <a:ext cx="478649" cy="588315"/>
            <a:chOff x="310472" y="2142309"/>
            <a:chExt cx="707233" cy="944791"/>
          </a:xfrm>
        </p:grpSpPr>
        <p:grpSp>
          <p:nvGrpSpPr>
            <p:cNvPr id="98" name="Group 512">
              <a:extLst>
                <a:ext uri="{FF2B5EF4-FFF2-40B4-BE49-F238E27FC236}">
                  <a16:creationId xmlns:a16="http://schemas.microsoft.com/office/drawing/2014/main" id="{405C8CB5-B609-974D-BDDD-B0CA6AE0FA42}"/>
                </a:ext>
              </a:extLst>
            </p:cNvPr>
            <p:cNvGrpSpPr/>
            <p:nvPr/>
          </p:nvGrpSpPr>
          <p:grpSpPr>
            <a:xfrm>
              <a:off x="310472" y="2142309"/>
              <a:ext cx="707233" cy="944791"/>
              <a:chOff x="13800" y="0"/>
              <a:chExt cx="707232" cy="944790"/>
            </a:xfrm>
          </p:grpSpPr>
          <p:sp>
            <p:nvSpPr>
              <p:cNvPr id="100" name="Shape 508">
                <a:extLst>
                  <a:ext uri="{FF2B5EF4-FFF2-40B4-BE49-F238E27FC236}">
                    <a16:creationId xmlns:a16="http://schemas.microsoft.com/office/drawing/2014/main" id="{8BB43BAB-7EE9-6A48-9476-997DFFDF922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01" name="Shape 509">
                <a:extLst>
                  <a:ext uri="{FF2B5EF4-FFF2-40B4-BE49-F238E27FC236}">
                    <a16:creationId xmlns:a16="http://schemas.microsoft.com/office/drawing/2014/main" id="{CDB87A5F-B665-A249-B981-8319E886F517}"/>
                  </a:ext>
                </a:extLst>
              </p:cNvPr>
              <p:cNvSpPr/>
              <p:nvPr/>
            </p:nvSpPr>
            <p:spPr>
              <a:xfrm>
                <a:off x="45217" y="697657"/>
                <a:ext cx="589765" cy="2471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STREAMING </a:t>
                </a:r>
              </a:p>
              <a:p>
                <a:pPr lvl="0">
                  <a:defRPr sz="1800" b="0">
                    <a:solidFill>
                      <a:srgbClr val="000000"/>
                    </a:solidFill>
                  </a:defRPr>
                </a:pPr>
                <a:r>
                  <a:rPr lang="en-US" sz="500" dirty="0"/>
                  <a:t>ANALYTICS</a:t>
                </a:r>
                <a:endParaRPr sz="500" dirty="0"/>
              </a:p>
            </p:txBody>
          </p:sp>
        </p:grpSp>
        <p:pic>
          <p:nvPicPr>
            <p:cNvPr id="99" name="Picture 98">
              <a:extLst>
                <a:ext uri="{FF2B5EF4-FFF2-40B4-BE49-F238E27FC236}">
                  <a16:creationId xmlns:a16="http://schemas.microsoft.com/office/drawing/2014/main" id="{EE427DD8-FF9A-DB43-AC37-2E5B93A9ADCC}"/>
                </a:ext>
              </a:extLst>
            </p:cNvPr>
            <p:cNvPicPr>
              <a:picLocks noChangeAspect="1"/>
            </p:cNvPicPr>
            <p:nvPr/>
          </p:nvPicPr>
          <p:blipFill>
            <a:blip r:embed="rId19"/>
            <a:stretch>
              <a:fillRect/>
            </a:stretch>
          </p:blipFill>
          <p:spPr>
            <a:xfrm>
              <a:off x="397918" y="2240628"/>
              <a:ext cx="520410" cy="511879"/>
            </a:xfrm>
            <a:prstGeom prst="rect">
              <a:avLst/>
            </a:prstGeom>
          </p:spPr>
        </p:pic>
      </p:grpSp>
      <p:grpSp>
        <p:nvGrpSpPr>
          <p:cNvPr id="188" name="Group 187">
            <a:extLst>
              <a:ext uri="{FF2B5EF4-FFF2-40B4-BE49-F238E27FC236}">
                <a16:creationId xmlns:a16="http://schemas.microsoft.com/office/drawing/2014/main" id="{3E94FDF6-9743-074F-95F4-E1C084992B33}"/>
              </a:ext>
            </a:extLst>
          </p:cNvPr>
          <p:cNvGrpSpPr/>
          <p:nvPr/>
        </p:nvGrpSpPr>
        <p:grpSpPr>
          <a:xfrm>
            <a:off x="6836627" y="3007149"/>
            <a:ext cx="660437" cy="572891"/>
            <a:chOff x="6567905" y="751812"/>
            <a:chExt cx="733778" cy="629481"/>
          </a:xfrm>
        </p:grpSpPr>
        <p:grpSp>
          <p:nvGrpSpPr>
            <p:cNvPr id="189" name="Group 188">
              <a:extLst>
                <a:ext uri="{FF2B5EF4-FFF2-40B4-BE49-F238E27FC236}">
                  <a16:creationId xmlns:a16="http://schemas.microsoft.com/office/drawing/2014/main" id="{1D016F47-2714-ED4E-A9BE-94189EFFDAAE}"/>
                </a:ext>
              </a:extLst>
            </p:cNvPr>
            <p:cNvGrpSpPr/>
            <p:nvPr/>
          </p:nvGrpSpPr>
          <p:grpSpPr>
            <a:xfrm>
              <a:off x="6567905" y="751812"/>
              <a:ext cx="733778" cy="629481"/>
              <a:chOff x="-1274341" y="975509"/>
              <a:chExt cx="733778" cy="629481"/>
            </a:xfrm>
          </p:grpSpPr>
          <p:sp>
            <p:nvSpPr>
              <p:cNvPr id="191" name="Shape 319">
                <a:extLst>
                  <a:ext uri="{FF2B5EF4-FFF2-40B4-BE49-F238E27FC236}">
                    <a16:creationId xmlns:a16="http://schemas.microsoft.com/office/drawing/2014/main" id="{FE8A23D4-DA64-6047-B109-49A45319B26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92" name="Shape 321">
                <a:extLst>
                  <a:ext uri="{FF2B5EF4-FFF2-40B4-BE49-F238E27FC236}">
                    <a16:creationId xmlns:a16="http://schemas.microsoft.com/office/drawing/2014/main" id="{5C967D40-EE77-9944-BDC8-B174BB14F54F}"/>
                  </a:ext>
                </a:extLst>
              </p:cNvPr>
              <p:cNvSpPr/>
              <p:nvPr/>
            </p:nvSpPr>
            <p:spPr>
              <a:xfrm>
                <a:off x="-1274341" y="1435901"/>
                <a:ext cx="733778" cy="1690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solidFill>
                      <a:srgbClr val="1A77B5"/>
                    </a:solidFill>
                  </a:rPr>
                  <a:t>AI </a:t>
                </a:r>
              </a:p>
              <a:p>
                <a:pPr lvl="0">
                  <a:defRPr sz="1800" b="0">
                    <a:solidFill>
                      <a:srgbClr val="000000"/>
                    </a:solidFill>
                  </a:defRPr>
                </a:pPr>
                <a:r>
                  <a:rPr lang="en-US" sz="500" dirty="0">
                    <a:solidFill>
                      <a:srgbClr val="1A77B5"/>
                    </a:solidFill>
                  </a:rPr>
                  <a:t>MODEL MONITORING</a:t>
                </a:r>
              </a:p>
            </p:txBody>
          </p:sp>
        </p:grpSp>
        <p:pic>
          <p:nvPicPr>
            <p:cNvPr id="190" name="Picture 189">
              <a:extLst>
                <a:ext uri="{FF2B5EF4-FFF2-40B4-BE49-F238E27FC236}">
                  <a16:creationId xmlns:a16="http://schemas.microsoft.com/office/drawing/2014/main" id="{BF42D964-273C-C44D-A91A-310CF43B6C16}"/>
                </a:ext>
              </a:extLst>
            </p:cNvPr>
            <p:cNvPicPr>
              <a:picLocks noChangeAspect="1"/>
            </p:cNvPicPr>
            <p:nvPr/>
          </p:nvPicPr>
          <p:blipFill>
            <a:blip r:embed="rId20"/>
            <a:stretch>
              <a:fillRect/>
            </a:stretch>
          </p:blipFill>
          <p:spPr>
            <a:xfrm>
              <a:off x="6789649" y="805792"/>
              <a:ext cx="324229" cy="339668"/>
            </a:xfrm>
            <a:prstGeom prst="rect">
              <a:avLst/>
            </a:prstGeom>
          </p:spPr>
        </p:pic>
      </p:grpSp>
      <p:cxnSp>
        <p:nvCxnSpPr>
          <p:cNvPr id="186" name="Straight Connector 185">
            <a:extLst>
              <a:ext uri="{FF2B5EF4-FFF2-40B4-BE49-F238E27FC236}">
                <a16:creationId xmlns:a16="http://schemas.microsoft.com/office/drawing/2014/main" id="{43004DCD-93B4-C149-B72E-DBECC14A9DD4}"/>
              </a:ext>
            </a:extLst>
          </p:cNvPr>
          <p:cNvCxnSpPr>
            <a:cxnSpLocks/>
            <a:endCxn id="140" idx="0"/>
          </p:cNvCxnSpPr>
          <p:nvPr/>
        </p:nvCxnSpPr>
        <p:spPr>
          <a:xfrm>
            <a:off x="1894146" y="917245"/>
            <a:ext cx="777506" cy="161748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87" name="Elbow Connector 186">
            <a:extLst>
              <a:ext uri="{FF2B5EF4-FFF2-40B4-BE49-F238E27FC236}">
                <a16:creationId xmlns:a16="http://schemas.microsoft.com/office/drawing/2014/main" id="{D673C7F8-01AA-A146-88B8-7FFB328EEF19}"/>
              </a:ext>
            </a:extLst>
          </p:cNvPr>
          <p:cNvCxnSpPr>
            <a:cxnSpLocks/>
            <a:stCxn id="173" idx="0"/>
            <a:endCxn id="6" idx="2"/>
          </p:cNvCxnSpPr>
          <p:nvPr/>
        </p:nvCxnSpPr>
        <p:spPr>
          <a:xfrm rot="5400000" flipH="1" flipV="1">
            <a:off x="4409403" y="1707482"/>
            <a:ext cx="1625252" cy="2322605"/>
          </a:xfrm>
          <a:prstGeom prst="bentConnector3">
            <a:avLst>
              <a:gd name="adj1" fmla="val 72886"/>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pic>
        <p:nvPicPr>
          <p:cNvPr id="195" name="Picture 194">
            <a:extLst>
              <a:ext uri="{FF2B5EF4-FFF2-40B4-BE49-F238E27FC236}">
                <a16:creationId xmlns:a16="http://schemas.microsoft.com/office/drawing/2014/main" id="{5D313618-B8BA-E340-9092-206C9D518694}"/>
              </a:ext>
            </a:extLst>
          </p:cNvPr>
          <p:cNvPicPr>
            <a:picLocks noChangeAspect="1"/>
          </p:cNvPicPr>
          <p:nvPr/>
        </p:nvPicPr>
        <p:blipFill>
          <a:blip r:embed="rId21"/>
          <a:stretch>
            <a:fillRect/>
          </a:stretch>
        </p:blipFill>
        <p:spPr>
          <a:xfrm>
            <a:off x="1149679" y="2076530"/>
            <a:ext cx="262059" cy="239597"/>
          </a:xfrm>
          <a:prstGeom prst="rect">
            <a:avLst/>
          </a:prstGeom>
        </p:spPr>
      </p:pic>
      <p:pic>
        <p:nvPicPr>
          <p:cNvPr id="196" name="Picture 195">
            <a:extLst>
              <a:ext uri="{FF2B5EF4-FFF2-40B4-BE49-F238E27FC236}">
                <a16:creationId xmlns:a16="http://schemas.microsoft.com/office/drawing/2014/main" id="{60CD6DD5-93F8-DE44-9EC3-72FD84FB79FA}"/>
              </a:ext>
            </a:extLst>
          </p:cNvPr>
          <p:cNvPicPr>
            <a:picLocks noChangeAspect="1"/>
          </p:cNvPicPr>
          <p:nvPr/>
        </p:nvPicPr>
        <p:blipFill>
          <a:blip r:embed="rId21"/>
          <a:stretch>
            <a:fillRect/>
          </a:stretch>
        </p:blipFill>
        <p:spPr>
          <a:xfrm>
            <a:off x="1007611" y="3003847"/>
            <a:ext cx="262059" cy="239597"/>
          </a:xfrm>
          <a:prstGeom prst="rect">
            <a:avLst/>
          </a:prstGeom>
        </p:spPr>
      </p:pic>
      <p:pic>
        <p:nvPicPr>
          <p:cNvPr id="88" name="Picture 87">
            <a:extLst>
              <a:ext uri="{FF2B5EF4-FFF2-40B4-BE49-F238E27FC236}">
                <a16:creationId xmlns:a16="http://schemas.microsoft.com/office/drawing/2014/main" id="{B56E3836-D43B-484B-8441-F32DC78F01D0}"/>
              </a:ext>
            </a:extLst>
          </p:cNvPr>
          <p:cNvPicPr>
            <a:picLocks noChangeAspect="1"/>
          </p:cNvPicPr>
          <p:nvPr/>
        </p:nvPicPr>
        <p:blipFill>
          <a:blip r:embed="rId22"/>
          <a:stretch>
            <a:fillRect/>
          </a:stretch>
        </p:blipFill>
        <p:spPr>
          <a:xfrm>
            <a:off x="5233149" y="1900448"/>
            <a:ext cx="254000" cy="228600"/>
          </a:xfrm>
          <a:prstGeom prst="rect">
            <a:avLst/>
          </a:prstGeom>
        </p:spPr>
      </p:pic>
      <p:pic>
        <p:nvPicPr>
          <p:cNvPr id="198" name="Picture 197">
            <a:extLst>
              <a:ext uri="{FF2B5EF4-FFF2-40B4-BE49-F238E27FC236}">
                <a16:creationId xmlns:a16="http://schemas.microsoft.com/office/drawing/2014/main" id="{3B33707F-FCAB-B148-8711-5C0D4E415B05}"/>
              </a:ext>
            </a:extLst>
          </p:cNvPr>
          <p:cNvPicPr>
            <a:picLocks noChangeAspect="1"/>
          </p:cNvPicPr>
          <p:nvPr/>
        </p:nvPicPr>
        <p:blipFill>
          <a:blip r:embed="rId22"/>
          <a:stretch>
            <a:fillRect/>
          </a:stretch>
        </p:blipFill>
        <p:spPr>
          <a:xfrm>
            <a:off x="5525032" y="3649178"/>
            <a:ext cx="254000" cy="228600"/>
          </a:xfrm>
          <a:prstGeom prst="rect">
            <a:avLst/>
          </a:prstGeom>
        </p:spPr>
      </p:pic>
      <p:pic>
        <p:nvPicPr>
          <p:cNvPr id="199" name="Picture 198">
            <a:extLst>
              <a:ext uri="{FF2B5EF4-FFF2-40B4-BE49-F238E27FC236}">
                <a16:creationId xmlns:a16="http://schemas.microsoft.com/office/drawing/2014/main" id="{466617BD-4F22-FF46-96C8-C9D0D0511557}"/>
              </a:ext>
            </a:extLst>
          </p:cNvPr>
          <p:cNvPicPr>
            <a:picLocks noChangeAspect="1"/>
          </p:cNvPicPr>
          <p:nvPr/>
        </p:nvPicPr>
        <p:blipFill>
          <a:blip r:embed="rId22"/>
          <a:stretch>
            <a:fillRect/>
          </a:stretch>
        </p:blipFill>
        <p:spPr>
          <a:xfrm>
            <a:off x="1061130" y="4224652"/>
            <a:ext cx="254000" cy="228600"/>
          </a:xfrm>
          <a:prstGeom prst="rect">
            <a:avLst/>
          </a:prstGeom>
        </p:spPr>
      </p:pic>
    </p:spTree>
    <p:extLst>
      <p:ext uri="{BB962C8B-B14F-4D97-AF65-F5344CB8AC3E}">
        <p14:creationId xmlns:p14="http://schemas.microsoft.com/office/powerpoint/2010/main" val="6720608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E86B30-FEBF-FF4C-9B65-C16DA595EDBB}"/>
              </a:ext>
            </a:extLst>
          </p:cNvPr>
          <p:cNvGrpSpPr/>
          <p:nvPr/>
        </p:nvGrpSpPr>
        <p:grpSpPr>
          <a:xfrm>
            <a:off x="3607127" y="1727429"/>
            <a:ext cx="509755" cy="602899"/>
            <a:chOff x="4842394" y="2748323"/>
            <a:chExt cx="843244" cy="955876"/>
          </a:xfrm>
        </p:grpSpPr>
        <p:grpSp>
          <p:nvGrpSpPr>
            <p:cNvPr id="18" name="Group 512">
              <a:extLst>
                <a:ext uri="{FF2B5EF4-FFF2-40B4-BE49-F238E27FC236}">
                  <a16:creationId xmlns:a16="http://schemas.microsoft.com/office/drawing/2014/main" id="{21B80692-650B-1549-B5FC-B551B0FC4FA2}"/>
                </a:ext>
              </a:extLst>
            </p:cNvPr>
            <p:cNvGrpSpPr/>
            <p:nvPr/>
          </p:nvGrpSpPr>
          <p:grpSpPr>
            <a:xfrm>
              <a:off x="4842394" y="2748323"/>
              <a:ext cx="843244" cy="955876"/>
              <a:chOff x="-18902" y="0"/>
              <a:chExt cx="843243" cy="955875"/>
            </a:xfrm>
          </p:grpSpPr>
          <p:sp>
            <p:nvSpPr>
              <p:cNvPr id="19" name="Shape 508">
                <a:extLst>
                  <a:ext uri="{FF2B5EF4-FFF2-40B4-BE49-F238E27FC236}">
                    <a16:creationId xmlns:a16="http://schemas.microsoft.com/office/drawing/2014/main" id="{2F12424C-836F-6C4B-8442-B717329CACA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20" name="Shape 509">
                <a:extLst>
                  <a:ext uri="{FF2B5EF4-FFF2-40B4-BE49-F238E27FC236}">
                    <a16:creationId xmlns:a16="http://schemas.microsoft.com/office/drawing/2014/main" id="{87992371-1684-B343-B9D5-048472C51129}"/>
                  </a:ext>
                </a:extLst>
              </p:cNvPr>
              <p:cNvSpPr/>
              <p:nvPr/>
            </p:nvSpPr>
            <p:spPr>
              <a:xfrm>
                <a:off x="-18902" y="697658"/>
                <a:ext cx="843243" cy="2582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a:p>
                <a:pPr lvl="0">
                  <a:defRPr sz="1800" b="0">
                    <a:solidFill>
                      <a:srgbClr val="000000"/>
                    </a:solidFill>
                  </a:defRPr>
                </a:pPr>
                <a:r>
                  <a:rPr lang="en-US" sz="529" dirty="0"/>
                  <a:t>REPOSITORIES</a:t>
                </a:r>
              </a:p>
            </p:txBody>
          </p:sp>
        </p:grpSp>
        <p:pic>
          <p:nvPicPr>
            <p:cNvPr id="21" name="_-41.png">
              <a:extLst>
                <a:ext uri="{FF2B5EF4-FFF2-40B4-BE49-F238E27FC236}">
                  <a16:creationId xmlns:a16="http://schemas.microsoft.com/office/drawing/2014/main" id="{EC4F1DB5-E246-1747-A4A6-72EB9E859E31}"/>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31" name="Elbow Connector 130">
            <a:extLst>
              <a:ext uri="{FF2B5EF4-FFF2-40B4-BE49-F238E27FC236}">
                <a16:creationId xmlns:a16="http://schemas.microsoft.com/office/drawing/2014/main" id="{ECD41766-88C0-5844-B955-4E46CAA23B25}"/>
              </a:ext>
            </a:extLst>
          </p:cNvPr>
          <p:cNvCxnSpPr>
            <a:cxnSpLocks/>
            <a:stCxn id="155" idx="3"/>
            <a:endCxn id="21" idx="0"/>
          </p:cNvCxnSpPr>
          <p:nvPr/>
        </p:nvCxnSpPr>
        <p:spPr>
          <a:xfrm>
            <a:off x="3047823" y="1215895"/>
            <a:ext cx="794912" cy="581592"/>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114" idx="3"/>
            <a:endCxn id="155" idx="1"/>
          </p:cNvCxnSpPr>
          <p:nvPr/>
        </p:nvCxnSpPr>
        <p:spPr>
          <a:xfrm flipV="1">
            <a:off x="2140249" y="1215895"/>
            <a:ext cx="614205" cy="164292"/>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140" name="Rounded Rectangle 139">
            <a:extLst>
              <a:ext uri="{FF2B5EF4-FFF2-40B4-BE49-F238E27FC236}">
                <a16:creationId xmlns:a16="http://schemas.microsoft.com/office/drawing/2014/main" id="{C4449080-D607-7649-9246-2CF2501C4486}"/>
              </a:ext>
            </a:extLst>
          </p:cNvPr>
          <p:cNvSpPr/>
          <p:nvPr/>
        </p:nvSpPr>
        <p:spPr>
          <a:xfrm>
            <a:off x="1712230" y="3656620"/>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798" y="3499567"/>
            <a:ext cx="478649" cy="63212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600954" y="1011814"/>
            <a:ext cx="484555" cy="551597"/>
            <a:chOff x="4315918" y="6249001"/>
            <a:chExt cx="585027" cy="589738"/>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315918" y="6249001"/>
              <a:ext cx="585027" cy="589738"/>
              <a:chOff x="-1250713" y="975509"/>
              <a:chExt cx="585027" cy="589738"/>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0" idx="0"/>
            <a:endCxn id="173" idx="1"/>
          </p:cNvCxnSpPr>
          <p:nvPr/>
        </p:nvCxnSpPr>
        <p:spPr>
          <a:xfrm rot="5400000" flipH="1" flipV="1">
            <a:off x="2433487" y="3311750"/>
            <a:ext cx="415767" cy="273974"/>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84" name="Elbow Connector 183">
            <a:extLst>
              <a:ext uri="{FF2B5EF4-FFF2-40B4-BE49-F238E27FC236}">
                <a16:creationId xmlns:a16="http://schemas.microsoft.com/office/drawing/2014/main" id="{C71FDC7C-9709-D245-A293-DFF21FE9BA1B}"/>
              </a:ext>
            </a:extLst>
          </p:cNvPr>
          <p:cNvCxnSpPr>
            <a:cxnSpLocks/>
            <a:stCxn id="173" idx="3"/>
            <a:endCxn id="20" idx="2"/>
          </p:cNvCxnSpPr>
          <p:nvPr/>
        </p:nvCxnSpPr>
        <p:spPr>
          <a:xfrm flipV="1">
            <a:off x="3059761" y="2330328"/>
            <a:ext cx="802244" cy="910525"/>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05" name="Group 318">
            <a:extLst>
              <a:ext uri="{FF2B5EF4-FFF2-40B4-BE49-F238E27FC236}">
                <a16:creationId xmlns:a16="http://schemas.microsoft.com/office/drawing/2014/main" id="{97E2F2BE-DFB6-884C-B830-15FE4742708B}"/>
              </a:ext>
            </a:extLst>
          </p:cNvPr>
          <p:cNvGrpSpPr/>
          <p:nvPr/>
        </p:nvGrpSpPr>
        <p:grpSpPr>
          <a:xfrm>
            <a:off x="1710602" y="1162276"/>
            <a:ext cx="473225" cy="635134"/>
            <a:chOff x="130876" y="0"/>
            <a:chExt cx="715094" cy="959758"/>
          </a:xfrm>
        </p:grpSpPr>
        <p:sp>
          <p:nvSpPr>
            <p:cNvPr id="106" name="Shape 314">
              <a:extLst>
                <a:ext uri="{FF2B5EF4-FFF2-40B4-BE49-F238E27FC236}">
                  <a16:creationId xmlns:a16="http://schemas.microsoft.com/office/drawing/2014/main" id="{0DA9D9E2-BDF8-384D-BA2E-6E800951AF17}"/>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13" name="Group 317">
              <a:extLst>
                <a:ext uri="{FF2B5EF4-FFF2-40B4-BE49-F238E27FC236}">
                  <a16:creationId xmlns:a16="http://schemas.microsoft.com/office/drawing/2014/main" id="{E7394734-CB9A-EC40-AE82-B0990501BB12}"/>
                </a:ext>
              </a:extLst>
            </p:cNvPr>
            <p:cNvGrpSpPr/>
            <p:nvPr/>
          </p:nvGrpSpPr>
          <p:grpSpPr>
            <a:xfrm>
              <a:off x="130876" y="78308"/>
              <a:ext cx="704892" cy="881450"/>
              <a:chOff x="143397" y="71887"/>
              <a:chExt cx="704891" cy="881449"/>
            </a:xfrm>
          </p:grpSpPr>
          <p:pic>
            <p:nvPicPr>
              <p:cNvPr id="114" name="_-37.png">
                <a:extLst>
                  <a:ext uri="{FF2B5EF4-FFF2-40B4-BE49-F238E27FC236}">
                    <a16:creationId xmlns:a16="http://schemas.microsoft.com/office/drawing/2014/main" id="{70D66473-B5D5-F34F-A698-585445AABE4B}"/>
                  </a:ext>
                </a:extLst>
              </p:cNvPr>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116" name="Shape 316">
                <a:extLst>
                  <a:ext uri="{FF2B5EF4-FFF2-40B4-BE49-F238E27FC236}">
                    <a16:creationId xmlns:a16="http://schemas.microsoft.com/office/drawing/2014/main" id="{1A6C1D99-A56D-A645-8CB5-B168D902417B}"/>
                  </a:ext>
                </a:extLst>
              </p:cNvPr>
              <p:cNvSpPr/>
              <p:nvPr/>
            </p:nvSpPr>
            <p:spPr>
              <a:xfrm>
                <a:off x="143397" y="707230"/>
                <a:ext cx="704891"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PUBLIC  DATA</a:t>
                </a:r>
              </a:p>
              <a:p>
                <a:pPr lvl="0">
                  <a:defRPr sz="1800" b="0">
                    <a:solidFill>
                      <a:srgbClr val="000000"/>
                    </a:solidFill>
                  </a:defRPr>
                </a:pPr>
                <a:r>
                  <a:rPr lang="en-US" sz="529" dirty="0"/>
                  <a:t>SOURCES</a:t>
                </a:r>
              </a:p>
            </p:txBody>
          </p:sp>
        </p:grpSp>
      </p:grpSp>
      <p:grpSp>
        <p:nvGrpSpPr>
          <p:cNvPr id="117" name="Group 116">
            <a:extLst>
              <a:ext uri="{FF2B5EF4-FFF2-40B4-BE49-F238E27FC236}">
                <a16:creationId xmlns:a16="http://schemas.microsoft.com/office/drawing/2014/main" id="{05FA37C9-A175-F949-83A3-F07F8A120910}"/>
              </a:ext>
            </a:extLst>
          </p:cNvPr>
          <p:cNvGrpSpPr/>
          <p:nvPr/>
        </p:nvGrpSpPr>
        <p:grpSpPr>
          <a:xfrm>
            <a:off x="4443829" y="3108206"/>
            <a:ext cx="467078" cy="689111"/>
            <a:chOff x="5706430" y="2264710"/>
            <a:chExt cx="456947" cy="674165"/>
          </a:xfrm>
        </p:grpSpPr>
        <p:grpSp>
          <p:nvGrpSpPr>
            <p:cNvPr id="118" name="Group 117">
              <a:extLst>
                <a:ext uri="{FF2B5EF4-FFF2-40B4-BE49-F238E27FC236}">
                  <a16:creationId xmlns:a16="http://schemas.microsoft.com/office/drawing/2014/main" id="{16004C70-FD9B-8343-83AE-74B1FAA3F823}"/>
                </a:ext>
              </a:extLst>
            </p:cNvPr>
            <p:cNvGrpSpPr/>
            <p:nvPr/>
          </p:nvGrpSpPr>
          <p:grpSpPr>
            <a:xfrm>
              <a:off x="5706430" y="2264710"/>
              <a:ext cx="456947" cy="674165"/>
              <a:chOff x="-1122633" y="975509"/>
              <a:chExt cx="456947" cy="674165"/>
            </a:xfrm>
          </p:grpSpPr>
          <p:sp>
            <p:nvSpPr>
              <p:cNvPr id="121" name="Shape 319">
                <a:extLst>
                  <a:ext uri="{FF2B5EF4-FFF2-40B4-BE49-F238E27FC236}">
                    <a16:creationId xmlns:a16="http://schemas.microsoft.com/office/drawing/2014/main" id="{D216A23E-7DE2-F143-9A94-A93B0C66D20E}"/>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23" name="Shape 321">
                <a:extLst>
                  <a:ext uri="{FF2B5EF4-FFF2-40B4-BE49-F238E27FC236}">
                    <a16:creationId xmlns:a16="http://schemas.microsoft.com/office/drawing/2014/main" id="{A1589932-57AE-1F48-8A2F-32EBE75257E3}"/>
                  </a:ext>
                </a:extLst>
              </p:cNvPr>
              <p:cNvSpPr/>
              <p:nvPr/>
            </p:nvSpPr>
            <p:spPr>
              <a:xfrm>
                <a:off x="-1076804" y="1470267"/>
                <a:ext cx="357558" cy="17940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AI MODEL</a:t>
                </a:r>
              </a:p>
              <a:p>
                <a:pPr lvl="0">
                  <a:defRPr sz="1800" b="0">
                    <a:solidFill>
                      <a:srgbClr val="000000"/>
                    </a:solidFill>
                  </a:defRPr>
                </a:pPr>
                <a:r>
                  <a:rPr lang="en-US" sz="596" dirty="0"/>
                  <a:t> BUILDER</a:t>
                </a:r>
                <a:endParaRPr sz="596" dirty="0"/>
              </a:p>
            </p:txBody>
          </p:sp>
        </p:grpSp>
        <p:pic>
          <p:nvPicPr>
            <p:cNvPr id="119" name="Picture 118">
              <a:extLst>
                <a:ext uri="{FF2B5EF4-FFF2-40B4-BE49-F238E27FC236}">
                  <a16:creationId xmlns:a16="http://schemas.microsoft.com/office/drawing/2014/main" id="{E7BD8A14-6713-E648-8C2C-30B8FF1388C4}"/>
                </a:ext>
              </a:extLst>
            </p:cNvPr>
            <p:cNvPicPr>
              <a:picLocks noChangeAspect="1"/>
            </p:cNvPicPr>
            <p:nvPr/>
          </p:nvPicPr>
          <p:blipFill>
            <a:blip r:embed="rId6"/>
            <a:stretch>
              <a:fillRect/>
            </a:stretch>
          </p:blipFill>
          <p:spPr>
            <a:xfrm>
              <a:off x="5756212" y="2367751"/>
              <a:ext cx="353625" cy="274059"/>
            </a:xfrm>
            <a:prstGeom prst="rect">
              <a:avLst/>
            </a:prstGeom>
          </p:spPr>
        </p:pic>
      </p:grpSp>
      <p:grpSp>
        <p:nvGrpSpPr>
          <p:cNvPr id="124" name="Group 123">
            <a:extLst>
              <a:ext uri="{FF2B5EF4-FFF2-40B4-BE49-F238E27FC236}">
                <a16:creationId xmlns:a16="http://schemas.microsoft.com/office/drawing/2014/main" id="{229FA810-7B38-0648-B845-72D58E8753A2}"/>
              </a:ext>
            </a:extLst>
          </p:cNvPr>
          <p:cNvGrpSpPr/>
          <p:nvPr/>
        </p:nvGrpSpPr>
        <p:grpSpPr>
          <a:xfrm>
            <a:off x="2642201" y="2319546"/>
            <a:ext cx="482767" cy="556889"/>
            <a:chOff x="9073429" y="521717"/>
            <a:chExt cx="488153" cy="592277"/>
          </a:xfrm>
        </p:grpSpPr>
        <p:grpSp>
          <p:nvGrpSpPr>
            <p:cNvPr id="126" name="Group 125">
              <a:extLst>
                <a:ext uri="{FF2B5EF4-FFF2-40B4-BE49-F238E27FC236}">
                  <a16:creationId xmlns:a16="http://schemas.microsoft.com/office/drawing/2014/main" id="{F3B0AA3E-8DA3-0E46-B73A-239FC5D559F5}"/>
                </a:ext>
              </a:extLst>
            </p:cNvPr>
            <p:cNvGrpSpPr/>
            <p:nvPr/>
          </p:nvGrpSpPr>
          <p:grpSpPr>
            <a:xfrm>
              <a:off x="9073429" y="521717"/>
              <a:ext cx="488153" cy="592277"/>
              <a:chOff x="-1153839" y="975509"/>
              <a:chExt cx="488153" cy="592277"/>
            </a:xfrm>
          </p:grpSpPr>
          <p:sp>
            <p:nvSpPr>
              <p:cNvPr id="129" name="Shape 319">
                <a:extLst>
                  <a:ext uri="{FF2B5EF4-FFF2-40B4-BE49-F238E27FC236}">
                    <a16:creationId xmlns:a16="http://schemas.microsoft.com/office/drawing/2014/main" id="{F68DA69E-5E2B-C84B-A37F-BDCE8010E144}"/>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30" name="Shape 321">
                <a:extLst>
                  <a:ext uri="{FF2B5EF4-FFF2-40B4-BE49-F238E27FC236}">
                    <a16:creationId xmlns:a16="http://schemas.microsoft.com/office/drawing/2014/main" id="{395217BF-B87F-DE48-8455-207ACBA74E2E}"/>
                  </a:ext>
                </a:extLst>
              </p:cNvPr>
              <p:cNvSpPr/>
              <p:nvPr/>
            </p:nvSpPr>
            <p:spPr>
              <a:xfrm>
                <a:off x="-1153839" y="1470267"/>
                <a:ext cx="319315" cy="975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Workflow</a:t>
                </a:r>
                <a:endParaRPr sz="596" dirty="0"/>
              </a:p>
            </p:txBody>
          </p:sp>
        </p:grpSp>
        <p:pic>
          <p:nvPicPr>
            <p:cNvPr id="127" name="Picture 126">
              <a:extLst>
                <a:ext uri="{FF2B5EF4-FFF2-40B4-BE49-F238E27FC236}">
                  <a16:creationId xmlns:a16="http://schemas.microsoft.com/office/drawing/2014/main" id="{7DC4CB09-4D12-B64D-9EE1-579F7753EA19}"/>
                </a:ext>
              </a:extLst>
            </p:cNvPr>
            <p:cNvPicPr>
              <a:picLocks noChangeAspect="1"/>
            </p:cNvPicPr>
            <p:nvPr/>
          </p:nvPicPr>
          <p:blipFill>
            <a:blip r:embed="rId7"/>
            <a:stretch>
              <a:fillRect/>
            </a:stretch>
          </p:blipFill>
          <p:spPr>
            <a:xfrm>
              <a:off x="9198214" y="617087"/>
              <a:ext cx="284061" cy="284061"/>
            </a:xfrm>
            <a:prstGeom prst="rect">
              <a:avLst/>
            </a:prstGeom>
          </p:spPr>
        </p:pic>
      </p:grpSp>
      <p:grpSp>
        <p:nvGrpSpPr>
          <p:cNvPr id="135" name="Group 323">
            <a:extLst>
              <a:ext uri="{FF2B5EF4-FFF2-40B4-BE49-F238E27FC236}">
                <a16:creationId xmlns:a16="http://schemas.microsoft.com/office/drawing/2014/main" id="{68BB8443-2828-F14C-B7F3-423B9261A5D7}"/>
              </a:ext>
            </a:extLst>
          </p:cNvPr>
          <p:cNvGrpSpPr/>
          <p:nvPr/>
        </p:nvGrpSpPr>
        <p:grpSpPr>
          <a:xfrm>
            <a:off x="1690402" y="1914919"/>
            <a:ext cx="468022" cy="635136"/>
            <a:chOff x="223397" y="0"/>
            <a:chExt cx="707232" cy="959759"/>
          </a:xfrm>
        </p:grpSpPr>
        <p:sp>
          <p:nvSpPr>
            <p:cNvPr id="136" name="Shape 319">
              <a:extLst>
                <a:ext uri="{FF2B5EF4-FFF2-40B4-BE49-F238E27FC236}">
                  <a16:creationId xmlns:a16="http://schemas.microsoft.com/office/drawing/2014/main" id="{D6BD619F-AD83-5B43-801F-4AE6D9EC7574}"/>
                </a:ext>
              </a:extLst>
            </p:cNvPr>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38" name="Group 322">
              <a:extLst>
                <a:ext uri="{FF2B5EF4-FFF2-40B4-BE49-F238E27FC236}">
                  <a16:creationId xmlns:a16="http://schemas.microsoft.com/office/drawing/2014/main" id="{6DDDD577-AD1D-D44E-857E-B5DD97B28C56}"/>
                </a:ext>
              </a:extLst>
            </p:cNvPr>
            <p:cNvGrpSpPr/>
            <p:nvPr/>
          </p:nvGrpSpPr>
          <p:grpSpPr>
            <a:xfrm>
              <a:off x="233971" y="158596"/>
              <a:ext cx="685515" cy="801163"/>
              <a:chOff x="553630" y="152175"/>
              <a:chExt cx="685514" cy="801162"/>
            </a:xfrm>
          </p:grpSpPr>
          <p:pic>
            <p:nvPicPr>
              <p:cNvPr id="139" name="_-36.png">
                <a:extLst>
                  <a:ext uri="{FF2B5EF4-FFF2-40B4-BE49-F238E27FC236}">
                    <a16:creationId xmlns:a16="http://schemas.microsoft.com/office/drawing/2014/main" id="{49BEE8DB-B108-6A42-AADA-9746AA391D58}"/>
                  </a:ext>
                </a:extLst>
              </p:cNvPr>
              <p:cNvPicPr/>
              <p:nvPr/>
            </p:nvPicPr>
            <p:blipFill>
              <a:blip r:embed="rId8"/>
              <a:srcRect l="15445" t="21517" r="15445" b="21517"/>
              <a:stretch>
                <a:fillRect/>
              </a:stretch>
            </p:blipFill>
            <p:spPr>
              <a:xfrm>
                <a:off x="652290" y="152175"/>
                <a:ext cx="488765" cy="402882"/>
              </a:xfrm>
              <a:prstGeom prst="rect">
                <a:avLst/>
              </a:prstGeom>
              <a:ln w="3175" cap="flat">
                <a:noFill/>
                <a:miter lim="400000"/>
              </a:ln>
              <a:effectLst/>
            </p:spPr>
          </p:pic>
          <p:sp>
            <p:nvSpPr>
              <p:cNvPr id="143" name="Shape 321">
                <a:extLst>
                  <a:ext uri="{FF2B5EF4-FFF2-40B4-BE49-F238E27FC236}">
                    <a16:creationId xmlns:a16="http://schemas.microsoft.com/office/drawing/2014/main" id="{D636BDA8-C7A4-0649-8EFC-105D5B47B8F2}"/>
                  </a:ext>
                </a:extLst>
              </p:cNvPr>
              <p:cNvSpPr/>
              <p:nvPr/>
            </p:nvSpPr>
            <p:spPr>
              <a:xfrm>
                <a:off x="553630" y="707231"/>
                <a:ext cx="685514"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529"/>
                  <a:t>ENTERPRISE </a:t>
                </a:r>
                <a:endParaRPr lang="en-US" sz="529"/>
              </a:p>
              <a:p>
                <a:pPr lvl="0">
                  <a:defRPr sz="1800" b="0">
                    <a:solidFill>
                      <a:srgbClr val="000000"/>
                    </a:solidFill>
                  </a:defRPr>
                </a:pPr>
                <a:r>
                  <a:rPr sz="529"/>
                  <a:t>DATA</a:t>
                </a:r>
              </a:p>
            </p:txBody>
          </p:sp>
        </p:grpSp>
      </p:grpSp>
      <p:cxnSp>
        <p:nvCxnSpPr>
          <p:cNvPr id="144" name="Elbow Connector 143">
            <a:extLst>
              <a:ext uri="{FF2B5EF4-FFF2-40B4-BE49-F238E27FC236}">
                <a16:creationId xmlns:a16="http://schemas.microsoft.com/office/drawing/2014/main" id="{E8F5786D-0CB1-2C4D-B58D-8DDDA52CFCAF}"/>
              </a:ext>
            </a:extLst>
          </p:cNvPr>
          <p:cNvCxnSpPr>
            <a:cxnSpLocks/>
            <a:stCxn id="148" idx="3"/>
          </p:cNvCxnSpPr>
          <p:nvPr/>
        </p:nvCxnSpPr>
        <p:spPr>
          <a:xfrm>
            <a:off x="3041714" y="1882706"/>
            <a:ext cx="676472" cy="5702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45" name="Elbow Connector 144">
            <a:extLst>
              <a:ext uri="{FF2B5EF4-FFF2-40B4-BE49-F238E27FC236}">
                <a16:creationId xmlns:a16="http://schemas.microsoft.com/office/drawing/2014/main" id="{9CE813F1-A711-EF43-81EE-6F3B5ADF55FC}"/>
              </a:ext>
            </a:extLst>
          </p:cNvPr>
          <p:cNvCxnSpPr>
            <a:cxnSpLocks/>
            <a:stCxn id="139" idx="3"/>
            <a:endCxn id="148" idx="1"/>
          </p:cNvCxnSpPr>
          <p:nvPr/>
        </p:nvCxnSpPr>
        <p:spPr>
          <a:xfrm flipV="1">
            <a:off x="2086138" y="1882706"/>
            <a:ext cx="662207" cy="270473"/>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46" name="Group 145">
            <a:extLst>
              <a:ext uri="{FF2B5EF4-FFF2-40B4-BE49-F238E27FC236}">
                <a16:creationId xmlns:a16="http://schemas.microsoft.com/office/drawing/2014/main" id="{2193EE17-7DBB-E64F-BC7B-63AF748956DC}"/>
              </a:ext>
            </a:extLst>
          </p:cNvPr>
          <p:cNvGrpSpPr/>
          <p:nvPr/>
        </p:nvGrpSpPr>
        <p:grpSpPr>
          <a:xfrm>
            <a:off x="2594845" y="1678626"/>
            <a:ext cx="484555" cy="551597"/>
            <a:chOff x="4315918" y="6249001"/>
            <a:chExt cx="585027" cy="589738"/>
          </a:xfrm>
        </p:grpSpPr>
        <p:grpSp>
          <p:nvGrpSpPr>
            <p:cNvPr id="147" name="Group 146">
              <a:extLst>
                <a:ext uri="{FF2B5EF4-FFF2-40B4-BE49-F238E27FC236}">
                  <a16:creationId xmlns:a16="http://schemas.microsoft.com/office/drawing/2014/main" id="{2D77EB15-F055-A346-99D1-066D1989BD4C}"/>
                </a:ext>
              </a:extLst>
            </p:cNvPr>
            <p:cNvGrpSpPr/>
            <p:nvPr/>
          </p:nvGrpSpPr>
          <p:grpSpPr>
            <a:xfrm>
              <a:off x="4315918" y="6249001"/>
              <a:ext cx="585027" cy="589738"/>
              <a:chOff x="-1250713" y="975509"/>
              <a:chExt cx="585027" cy="589738"/>
            </a:xfrm>
          </p:grpSpPr>
          <p:sp>
            <p:nvSpPr>
              <p:cNvPr id="149" name="Shape 319">
                <a:extLst>
                  <a:ext uri="{FF2B5EF4-FFF2-40B4-BE49-F238E27FC236}">
                    <a16:creationId xmlns:a16="http://schemas.microsoft.com/office/drawing/2014/main" id="{D1B084FE-0CF7-7A41-8B06-98EB76459F9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0" name="Shape 321">
                <a:extLst>
                  <a:ext uri="{FF2B5EF4-FFF2-40B4-BE49-F238E27FC236}">
                    <a16:creationId xmlns:a16="http://schemas.microsoft.com/office/drawing/2014/main" id="{94C25CC9-56AC-EF4B-BCB3-75672F713AB3}"/>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48" name="Picture 147">
              <a:extLst>
                <a:ext uri="{FF2B5EF4-FFF2-40B4-BE49-F238E27FC236}">
                  <a16:creationId xmlns:a16="http://schemas.microsoft.com/office/drawing/2014/main" id="{80513895-82AD-7F4C-8401-DC217B872B2B}"/>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51" name="Elbow Connector 150">
            <a:extLst>
              <a:ext uri="{FF2B5EF4-FFF2-40B4-BE49-F238E27FC236}">
                <a16:creationId xmlns:a16="http://schemas.microsoft.com/office/drawing/2014/main" id="{FA721729-6063-AA42-A818-D6D958E280D8}"/>
              </a:ext>
            </a:extLst>
          </p:cNvPr>
          <p:cNvCxnSpPr>
            <a:cxnSpLocks/>
            <a:stCxn id="21" idx="3"/>
            <a:endCxn id="119" idx="0"/>
          </p:cNvCxnSpPr>
          <p:nvPr/>
        </p:nvCxnSpPr>
        <p:spPr>
          <a:xfrm>
            <a:off x="3963711" y="1951627"/>
            <a:ext cx="711737" cy="1261905"/>
          </a:xfrm>
          <a:prstGeom prst="bentConnector2">
            <a:avLst/>
          </a:prstGeom>
          <a:noFill/>
          <a:ln w="12700"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158" name="Group 157">
            <a:extLst>
              <a:ext uri="{FF2B5EF4-FFF2-40B4-BE49-F238E27FC236}">
                <a16:creationId xmlns:a16="http://schemas.microsoft.com/office/drawing/2014/main" id="{E63E9F37-72F8-9C4C-84EB-ED1255F27A79}"/>
              </a:ext>
            </a:extLst>
          </p:cNvPr>
          <p:cNvGrpSpPr/>
          <p:nvPr/>
        </p:nvGrpSpPr>
        <p:grpSpPr>
          <a:xfrm>
            <a:off x="5489142" y="3401987"/>
            <a:ext cx="484107" cy="577246"/>
            <a:chOff x="6765403" y="1634256"/>
            <a:chExt cx="493283" cy="588188"/>
          </a:xfrm>
        </p:grpSpPr>
        <p:grpSp>
          <p:nvGrpSpPr>
            <p:cNvPr id="159" name="Group 158">
              <a:extLst>
                <a:ext uri="{FF2B5EF4-FFF2-40B4-BE49-F238E27FC236}">
                  <a16:creationId xmlns:a16="http://schemas.microsoft.com/office/drawing/2014/main" id="{3CFA513E-FA1B-9B4C-817E-45B5D68F0F3E}"/>
                </a:ext>
              </a:extLst>
            </p:cNvPr>
            <p:cNvGrpSpPr/>
            <p:nvPr/>
          </p:nvGrpSpPr>
          <p:grpSpPr>
            <a:xfrm>
              <a:off x="6765403" y="1634256"/>
              <a:ext cx="493283" cy="588188"/>
              <a:chOff x="-1144942" y="975509"/>
              <a:chExt cx="493283" cy="588188"/>
            </a:xfrm>
          </p:grpSpPr>
          <p:sp>
            <p:nvSpPr>
              <p:cNvPr id="166" name="Shape 319">
                <a:extLst>
                  <a:ext uri="{FF2B5EF4-FFF2-40B4-BE49-F238E27FC236}">
                    <a16:creationId xmlns:a16="http://schemas.microsoft.com/office/drawing/2014/main" id="{D3F3CA23-EF77-6D45-BD67-5690017571B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7" name="Shape 321">
                <a:extLst>
                  <a:ext uri="{FF2B5EF4-FFF2-40B4-BE49-F238E27FC236}">
                    <a16:creationId xmlns:a16="http://schemas.microsoft.com/office/drawing/2014/main" id="{3970F872-058D-634E-ABCC-927722FEFD62}"/>
                  </a:ext>
                </a:extLst>
              </p:cNvPr>
              <p:cNvSpPr/>
              <p:nvPr/>
            </p:nvSpPr>
            <p:spPr>
              <a:xfrm>
                <a:off x="-1144942" y="1470267"/>
                <a:ext cx="493283" cy="9343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ML CLUSTER</a:t>
                </a:r>
                <a:endParaRPr sz="596" dirty="0"/>
              </a:p>
            </p:txBody>
          </p:sp>
        </p:grpSp>
        <p:pic>
          <p:nvPicPr>
            <p:cNvPr id="165" name="Picture 164">
              <a:extLst>
                <a:ext uri="{FF2B5EF4-FFF2-40B4-BE49-F238E27FC236}">
                  <a16:creationId xmlns:a16="http://schemas.microsoft.com/office/drawing/2014/main" id="{23ED23AC-52F2-6C48-B202-4005489EF3E9}"/>
                </a:ext>
              </a:extLst>
            </p:cNvPr>
            <p:cNvPicPr>
              <a:picLocks noChangeAspect="1"/>
            </p:cNvPicPr>
            <p:nvPr/>
          </p:nvPicPr>
          <p:blipFill>
            <a:blip r:embed="rId9"/>
            <a:stretch>
              <a:fillRect/>
            </a:stretch>
          </p:blipFill>
          <p:spPr>
            <a:xfrm>
              <a:off x="6839582" y="1697739"/>
              <a:ext cx="360562" cy="334808"/>
            </a:xfrm>
            <a:prstGeom prst="rect">
              <a:avLst/>
            </a:prstGeom>
          </p:spPr>
        </p:pic>
      </p:grpSp>
      <p:cxnSp>
        <p:nvCxnSpPr>
          <p:cNvPr id="45" name="Elbow Connector 44">
            <a:extLst>
              <a:ext uri="{FF2B5EF4-FFF2-40B4-BE49-F238E27FC236}">
                <a16:creationId xmlns:a16="http://schemas.microsoft.com/office/drawing/2014/main" id="{8CF6ECA1-D886-CE48-8DFC-6C79FD91B9E4}"/>
              </a:ext>
            </a:extLst>
          </p:cNvPr>
          <p:cNvCxnSpPr>
            <a:cxnSpLocks/>
            <a:stCxn id="123" idx="3"/>
            <a:endCxn id="165" idx="1"/>
          </p:cNvCxnSpPr>
          <p:nvPr/>
        </p:nvCxnSpPr>
        <p:spPr>
          <a:xfrm flipV="1">
            <a:off x="4856159" y="3628579"/>
            <a:ext cx="705783" cy="77046"/>
          </a:xfrm>
          <a:prstGeom prst="bentConnector3">
            <a:avLst>
              <a:gd name="adj1" fmla="val 50000"/>
            </a:avLst>
          </a:prstGeom>
          <a:noFill/>
          <a:ln w="127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1531A040-86BC-BE41-BCCA-EC8C6F8FF0C6}"/>
              </a:ext>
            </a:extLst>
          </p:cNvPr>
          <p:cNvSpPr/>
          <p:nvPr/>
        </p:nvSpPr>
        <p:spPr>
          <a:xfrm>
            <a:off x="1460756" y="891261"/>
            <a:ext cx="2690918" cy="351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Data Injection</a:t>
            </a:r>
          </a:p>
        </p:txBody>
      </p:sp>
      <p:grpSp>
        <p:nvGrpSpPr>
          <p:cNvPr id="171" name="Group 170">
            <a:extLst>
              <a:ext uri="{FF2B5EF4-FFF2-40B4-BE49-F238E27FC236}">
                <a16:creationId xmlns:a16="http://schemas.microsoft.com/office/drawing/2014/main" id="{45CB7244-D54D-1A41-86F4-EA5913F506F3}"/>
              </a:ext>
            </a:extLst>
          </p:cNvPr>
          <p:cNvGrpSpPr/>
          <p:nvPr/>
        </p:nvGrpSpPr>
        <p:grpSpPr>
          <a:xfrm>
            <a:off x="2631119" y="3040956"/>
            <a:ext cx="476092" cy="542780"/>
            <a:chOff x="4315918" y="6249001"/>
            <a:chExt cx="599249" cy="592477"/>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599249" cy="592477"/>
              <a:chOff x="-1250713" y="975509"/>
              <a:chExt cx="599249" cy="592477"/>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599249" cy="13340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4"/>
            <a:stretch>
              <a:fillRect/>
            </a:stretch>
          </p:blipFill>
          <p:spPr>
            <a:xfrm>
              <a:off x="4501244" y="6357568"/>
              <a:ext cx="354198" cy="219266"/>
            </a:xfrm>
            <a:prstGeom prst="rect">
              <a:avLst/>
            </a:prstGeom>
          </p:spPr>
        </p:pic>
      </p:grpSp>
      <p:sp>
        <p:nvSpPr>
          <p:cNvPr id="71" name="Rectangle 70">
            <a:extLst>
              <a:ext uri="{FF2B5EF4-FFF2-40B4-BE49-F238E27FC236}">
                <a16:creationId xmlns:a16="http://schemas.microsoft.com/office/drawing/2014/main" id="{691CF284-D1ED-5C47-84C3-9EC63419C172}"/>
              </a:ext>
            </a:extLst>
          </p:cNvPr>
          <p:cNvSpPr/>
          <p:nvPr/>
        </p:nvSpPr>
        <p:spPr>
          <a:xfrm>
            <a:off x="4393282" y="2167463"/>
            <a:ext cx="2690918" cy="22382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 </a:t>
            </a:r>
            <a:r>
              <a:rPr lang="en-US" sz="1000" dirty="0">
                <a:solidFill>
                  <a:srgbClr val="000000"/>
                </a:solidFill>
                <a:sym typeface="Helvetica Light"/>
              </a:rPr>
              <a:t>AI &amp; Analytics</a:t>
            </a:r>
          </a:p>
        </p:txBody>
      </p:sp>
    </p:spTree>
    <p:extLst>
      <p:ext uri="{BB962C8B-B14F-4D97-AF65-F5344CB8AC3E}">
        <p14:creationId xmlns:p14="http://schemas.microsoft.com/office/powerpoint/2010/main" val="9088711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807E4-F327-FD45-9E7C-74C9F38AA7FA}"/>
              </a:ext>
            </a:extLst>
          </p:cNvPr>
          <p:cNvSpPr>
            <a:spLocks noGrp="1"/>
          </p:cNvSpPr>
          <p:nvPr>
            <p:ph type="title"/>
          </p:nvPr>
        </p:nvSpPr>
        <p:spPr/>
        <p:txBody>
          <a:bodyPr/>
          <a:lstStyle/>
          <a:p>
            <a:r>
              <a:rPr lang="en-US" dirty="0"/>
              <a:t>IBM Garage Locations</a:t>
            </a:r>
          </a:p>
        </p:txBody>
      </p:sp>
      <p:sp>
        <p:nvSpPr>
          <p:cNvPr id="2" name="Slide Number Placeholder 1">
            <a:extLst>
              <a:ext uri="{FF2B5EF4-FFF2-40B4-BE49-F238E27FC236}">
                <a16:creationId xmlns:a16="http://schemas.microsoft.com/office/drawing/2014/main" id="{FC6C3F72-DAE8-F74C-AF33-8F82C27F6011}"/>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3" name="Footer Placeholder 2">
            <a:extLst>
              <a:ext uri="{FF2B5EF4-FFF2-40B4-BE49-F238E27FC236}">
                <a16:creationId xmlns:a16="http://schemas.microsoft.com/office/drawing/2014/main" id="{31857D35-5682-A94A-AA29-04114D2F7306}"/>
              </a:ext>
            </a:extLst>
          </p:cNvPr>
          <p:cNvSpPr>
            <a:spLocks noGrp="1"/>
          </p:cNvSpPr>
          <p:nvPr>
            <p:ph type="ftr" sz="quarter" idx="4294967295"/>
          </p:nvPr>
        </p:nvSpPr>
        <p:spPr/>
        <p:txBody>
          <a:bodyPr/>
          <a:lstStyle/>
          <a:p>
            <a:endParaRPr lang="en-US" dirty="0"/>
          </a:p>
        </p:txBody>
      </p:sp>
      <p:pic>
        <p:nvPicPr>
          <p:cNvPr id="8" name="Picture 7">
            <a:extLst>
              <a:ext uri="{FF2B5EF4-FFF2-40B4-BE49-F238E27FC236}">
                <a16:creationId xmlns:a16="http://schemas.microsoft.com/office/drawing/2014/main" id="{C40531B8-A254-7C4B-8E4B-1D610793FF46}"/>
              </a:ext>
            </a:extLst>
          </p:cNvPr>
          <p:cNvPicPr>
            <a:picLocks noChangeAspect="1"/>
          </p:cNvPicPr>
          <p:nvPr/>
        </p:nvPicPr>
        <p:blipFill>
          <a:blip r:embed="rId2"/>
          <a:stretch>
            <a:fillRect/>
          </a:stretch>
        </p:blipFill>
        <p:spPr>
          <a:xfrm>
            <a:off x="1129824" y="704851"/>
            <a:ext cx="6720840" cy="4206938"/>
          </a:xfrm>
          <a:prstGeom prst="rect">
            <a:avLst/>
          </a:prstGeom>
        </p:spPr>
      </p:pic>
    </p:spTree>
    <p:extLst>
      <p:ext uri="{BB962C8B-B14F-4D97-AF65-F5344CB8AC3E}">
        <p14:creationId xmlns:p14="http://schemas.microsoft.com/office/powerpoint/2010/main" val="104090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08F96-B9DE-EE42-A790-390BEA983700}"/>
              </a:ext>
            </a:extLst>
          </p:cNvPr>
          <p:cNvPicPr>
            <a:picLocks noChangeAspect="1"/>
          </p:cNvPicPr>
          <p:nvPr/>
        </p:nvPicPr>
        <p:blipFill>
          <a:blip r:embed="rId2"/>
          <a:stretch>
            <a:fillRect/>
          </a:stretch>
        </p:blipFill>
        <p:spPr>
          <a:xfrm>
            <a:off x="1566920" y="0"/>
            <a:ext cx="6010160" cy="5143500"/>
          </a:xfrm>
          <a:prstGeom prst="rect">
            <a:avLst/>
          </a:prstGeom>
        </p:spPr>
      </p:pic>
    </p:spTree>
    <p:extLst>
      <p:ext uri="{BB962C8B-B14F-4D97-AF65-F5344CB8AC3E}">
        <p14:creationId xmlns:p14="http://schemas.microsoft.com/office/powerpoint/2010/main" val="23212144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a:t>
            </a:r>
            <a:r>
              <a:rPr lang="en-US" sz="1050" b="1" dirty="0">
                <a:solidFill>
                  <a:srgbClr val="FFFFFF"/>
                </a:solidFill>
                <a:latin typeface="IBM Plex Sans" panose="020B0503050203000203" pitchFamily="34" charset="77"/>
                <a:cs typeface="Calibri"/>
                <a:sym typeface="Calibri"/>
              </a:rPr>
              <a:t>C</a:t>
            </a: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loud Pak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Cloud Public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50013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Cognos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246217"/>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r>
              <a:rPr kumimoji="0" lang="en-US" sz="1000" b="1" i="0" u="none" strike="noStrike" kern="1200" cap="none" spc="0" normalizeH="0" baseline="0" noProof="0" dirty="0" err="1">
                <a:ln>
                  <a:noFill/>
                </a:ln>
                <a:solidFill>
                  <a:srgbClr val="FFFFFF"/>
                </a:solidFill>
                <a:effectLst/>
                <a:uLnTx/>
                <a:uFillTx/>
                <a:latin typeface="IBM Plex Sans" panose="020B0503050203000203" pitchFamily="34" charset="77"/>
                <a:cs typeface="Calibri"/>
                <a:sym typeface="Calibri"/>
              </a:rPr>
              <a:t>OpenScale</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b="1" dirty="0">
                <a:latin typeface="IBM Plex Sans" panose="020B0503050203000203" pitchFamily="34" charset="77"/>
                <a:cs typeface="Calibri"/>
                <a:sym typeface="Calibri"/>
              </a:rPr>
              <a:t>DB2</a:t>
            </a:r>
            <a:r>
              <a:rPr lang="en-US" sz="800" dirty="0">
                <a:latin typeface="IBM Plex Sans" panose="020B0503050203000203" pitchFamily="34" charset="77"/>
                <a:cs typeface="Calibri"/>
                <a:sym typeface="Calibri"/>
              </a:rPr>
              <a:t>,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pic>
        <p:nvPicPr>
          <p:cNvPr id="117" name="Picture 116">
            <a:extLst>
              <a:ext uri="{FF2B5EF4-FFF2-40B4-BE49-F238E27FC236}">
                <a16:creationId xmlns:a16="http://schemas.microsoft.com/office/drawing/2014/main" id="{157FCE6D-F930-CE46-A6E0-04EA4E44D1CD}"/>
              </a:ext>
            </a:extLst>
          </p:cNvPr>
          <p:cNvPicPr>
            <a:picLocks noChangeAspect="1"/>
          </p:cNvPicPr>
          <p:nvPr/>
        </p:nvPicPr>
        <p:blipFill>
          <a:blip r:embed="rId19"/>
          <a:stretch>
            <a:fillRect/>
          </a:stretch>
        </p:blipFill>
        <p:spPr>
          <a:xfrm>
            <a:off x="6312225" y="851600"/>
            <a:ext cx="377307" cy="304210"/>
          </a:xfrm>
          <a:prstGeom prst="rect">
            <a:avLst/>
          </a:prstGeom>
          <a:effectLst/>
        </p:spPr>
      </p:pic>
      <p:pic>
        <p:nvPicPr>
          <p:cNvPr id="118" name="Picture 117">
            <a:extLst>
              <a:ext uri="{FF2B5EF4-FFF2-40B4-BE49-F238E27FC236}">
                <a16:creationId xmlns:a16="http://schemas.microsoft.com/office/drawing/2014/main" id="{C5040BAC-1C4E-0143-AE33-86BAA9411AE8}"/>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66000"/>
                    </a14:imgEffect>
                  </a14:imgLayer>
                </a14:imgProps>
              </a:ext>
            </a:extLst>
          </a:blip>
          <a:stretch>
            <a:fillRect/>
          </a:stretch>
        </p:blipFill>
        <p:spPr>
          <a:xfrm>
            <a:off x="3687070" y="1363038"/>
            <a:ext cx="377307" cy="304210"/>
          </a:xfrm>
          <a:prstGeom prst="rect">
            <a:avLst/>
          </a:prstGeom>
          <a:effectLst/>
        </p:spPr>
      </p:pic>
      <p:pic>
        <p:nvPicPr>
          <p:cNvPr id="119" name="Picture 118">
            <a:extLst>
              <a:ext uri="{FF2B5EF4-FFF2-40B4-BE49-F238E27FC236}">
                <a16:creationId xmlns:a16="http://schemas.microsoft.com/office/drawing/2014/main" id="{448527D7-BE1A-5641-9C4D-403EBFB36A34}"/>
              </a:ext>
            </a:extLst>
          </p:cNvPr>
          <p:cNvPicPr>
            <a:picLocks noChangeAspect="1"/>
          </p:cNvPicPr>
          <p:nvPr/>
        </p:nvPicPr>
        <p:blipFill>
          <a:blip r:embed="rId20">
            <a:extLst>
              <a:ext uri="{BEBA8EAE-BF5A-486C-A8C5-ECC9F3942E4B}">
                <a14:imgProps xmlns:a14="http://schemas.microsoft.com/office/drawing/2010/main">
                  <a14:imgLayer r:embed="rId22">
                    <a14:imgEffect>
                      <a14:brightnessContrast bright="66000"/>
                    </a14:imgEffect>
                  </a14:imgLayer>
                </a14:imgProps>
              </a:ext>
            </a:extLst>
          </a:blip>
          <a:stretch>
            <a:fillRect/>
          </a:stretch>
        </p:blipFill>
        <p:spPr>
          <a:xfrm>
            <a:off x="3754126" y="1978734"/>
            <a:ext cx="377307" cy="304210"/>
          </a:xfrm>
          <a:prstGeom prst="rect">
            <a:avLst/>
          </a:prstGeom>
          <a:effectLst/>
        </p:spPr>
      </p:pic>
      <p:pic>
        <p:nvPicPr>
          <p:cNvPr id="120" name="Picture 119">
            <a:extLst>
              <a:ext uri="{FF2B5EF4-FFF2-40B4-BE49-F238E27FC236}">
                <a16:creationId xmlns:a16="http://schemas.microsoft.com/office/drawing/2014/main" id="{80016E42-4385-D849-9051-00E35347E703}"/>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79000"/>
                    </a14:imgEffect>
                  </a14:imgLayer>
                </a14:imgProps>
              </a:ext>
            </a:extLst>
          </a:blip>
          <a:srcRect l="15139" t="6083" r="44226" b="22172"/>
          <a:stretch/>
        </p:blipFill>
        <p:spPr>
          <a:xfrm>
            <a:off x="5747308" y="3904579"/>
            <a:ext cx="392574" cy="304717"/>
          </a:xfrm>
          <a:prstGeom prst="rect">
            <a:avLst/>
          </a:prstGeom>
        </p:spPr>
      </p:pic>
    </p:spTree>
    <p:extLst>
      <p:ext uri="{BB962C8B-B14F-4D97-AF65-F5344CB8AC3E}">
        <p14:creationId xmlns:p14="http://schemas.microsoft.com/office/powerpoint/2010/main" val="206965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F70628-5BBB-CE42-9F38-EFF83CD3F766}"/>
              </a:ext>
            </a:extLst>
          </p:cNvPr>
          <p:cNvGrpSpPr/>
          <p:nvPr/>
        </p:nvGrpSpPr>
        <p:grpSpPr>
          <a:xfrm>
            <a:off x="1291027" y="2207778"/>
            <a:ext cx="6675193" cy="2199368"/>
            <a:chOff x="1291027" y="2651148"/>
            <a:chExt cx="6510161" cy="2230213"/>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651148"/>
              <a:ext cx="6510161" cy="211778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pic>
          <p:nvPicPr>
            <p:cNvPr id="309" name="Picture 308">
              <a:extLst>
                <a:ext uri="{FF2B5EF4-FFF2-40B4-BE49-F238E27FC236}">
                  <a16:creationId xmlns:a16="http://schemas.microsoft.com/office/drawing/2014/main" id="{11385D8C-9596-5C4E-BAE5-698198622A61}"/>
                </a:ext>
              </a:extLst>
            </p:cNvPr>
            <p:cNvPicPr>
              <a:picLocks noChangeAspect="1"/>
            </p:cNvPicPr>
            <p:nvPr/>
          </p:nvPicPr>
          <p:blipFill rotWithShape="1">
            <a:blip r:embed="rId3"/>
            <a:srcRect l="15139" t="6083" r="44226" b="22172"/>
            <a:stretch/>
          </p:blipFill>
          <p:spPr>
            <a:xfrm>
              <a:off x="3804529" y="4344577"/>
              <a:ext cx="382868" cy="308990"/>
            </a:xfrm>
            <a:prstGeom prst="rect">
              <a:avLst/>
            </a:prstGeom>
          </p:spPr>
        </p:pic>
        <p:sp>
          <p:nvSpPr>
            <p:cNvPr id="310" name="TextBox 309">
              <a:extLst>
                <a:ext uri="{FF2B5EF4-FFF2-40B4-BE49-F238E27FC236}">
                  <a16:creationId xmlns:a16="http://schemas.microsoft.com/office/drawing/2014/main" id="{F2FA78A9-F4CE-CD4D-87E3-68DFF7AA3C11}"/>
                </a:ext>
              </a:extLst>
            </p:cNvPr>
            <p:cNvSpPr txBox="1"/>
            <p:nvPr/>
          </p:nvSpPr>
          <p:spPr>
            <a:xfrm>
              <a:off x="4271329" y="4383186"/>
              <a:ext cx="2259761" cy="498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Unify on a Multicloud Data Platform</a:t>
              </a:r>
            </a:p>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Cloud Pak for Data</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821211" y="4202317"/>
              <a:ext cx="561051" cy="511544"/>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4"/>
              <a:stretch>
                <a:fillRect/>
              </a:stretch>
            </p:blipFill>
            <p:spPr>
              <a:xfrm>
                <a:off x="5679983" y="7077518"/>
                <a:ext cx="372474" cy="285299"/>
              </a:xfrm>
              <a:prstGeom prst="rect">
                <a:avLst/>
              </a:prstGeom>
            </p:spPr>
          </p:pic>
        </p:grpSp>
        <p:grpSp>
          <p:nvGrpSpPr>
            <p:cNvPr id="145" name="Group 144">
              <a:extLst>
                <a:ext uri="{FF2B5EF4-FFF2-40B4-BE49-F238E27FC236}">
                  <a16:creationId xmlns:a16="http://schemas.microsoft.com/office/drawing/2014/main" id="{28C36F0D-8436-ED42-A836-9DF163B42802}"/>
                </a:ext>
              </a:extLst>
            </p:cNvPr>
            <p:cNvGrpSpPr/>
            <p:nvPr/>
          </p:nvGrpSpPr>
          <p:grpSpPr>
            <a:xfrm>
              <a:off x="1619446" y="4333006"/>
              <a:ext cx="340225" cy="415875"/>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5"/>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27153" y="4321367"/>
              <a:ext cx="414630" cy="431177"/>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6"/>
              <a:stretch>
                <a:fillRect/>
              </a:stretch>
            </p:blipFill>
            <p:spPr>
              <a:xfrm>
                <a:off x="4138930" y="7100533"/>
                <a:ext cx="276316" cy="386842"/>
              </a:xfrm>
              <a:prstGeom prst="rect">
                <a:avLst/>
              </a:prstGeom>
            </p:spPr>
          </p:pic>
        </p:grpSp>
      </p:grpSp>
      <p:sp>
        <p:nvSpPr>
          <p:cNvPr id="14" name="Freeform 13">
            <a:extLst>
              <a:ext uri="{FF2B5EF4-FFF2-40B4-BE49-F238E27FC236}">
                <a16:creationId xmlns:a16="http://schemas.microsoft.com/office/drawing/2014/main" id="{B5C8CFB2-331B-CF4D-84BE-B6D466465B75}"/>
              </a:ext>
            </a:extLst>
          </p:cNvPr>
          <p:cNvSpPr/>
          <p:nvPr/>
        </p:nvSpPr>
        <p:spPr>
          <a:xfrm>
            <a:off x="2375554" y="1112363"/>
            <a:ext cx="538209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grpSp>
        <p:nvGrpSpPr>
          <p:cNvPr id="4" name="Group 3">
            <a:extLst>
              <a:ext uri="{FF2B5EF4-FFF2-40B4-BE49-F238E27FC236}">
                <a16:creationId xmlns:a16="http://schemas.microsoft.com/office/drawing/2014/main" id="{28B2D2C9-95C7-2641-A4AB-34D694E47F00}"/>
              </a:ext>
            </a:extLst>
          </p:cNvPr>
          <p:cNvGrpSpPr/>
          <p:nvPr/>
        </p:nvGrpSpPr>
        <p:grpSpPr>
          <a:xfrm>
            <a:off x="3758560" y="2000319"/>
            <a:ext cx="1518537" cy="480553"/>
            <a:chOff x="4120980" y="1385657"/>
            <a:chExt cx="3710287" cy="271415"/>
          </a:xfrm>
        </p:grpSpPr>
        <p:sp>
          <p:nvSpPr>
            <p:cNvPr id="308" name="Rectangle 307">
              <a:extLst>
                <a:ext uri="{FF2B5EF4-FFF2-40B4-BE49-F238E27FC236}">
                  <a16:creationId xmlns:a16="http://schemas.microsoft.com/office/drawing/2014/main" id="{99E52C40-54DE-A343-AF5C-1BAF3E48CF68}"/>
                </a:ext>
              </a:extLst>
            </p:cNvPr>
            <p:cNvSpPr/>
            <p:nvPr/>
          </p:nvSpPr>
          <p:spPr>
            <a:xfrm>
              <a:off x="4120980" y="1385657"/>
              <a:ext cx="3710287"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1" name="TextBox 310">
              <a:extLst>
                <a:ext uri="{FF2B5EF4-FFF2-40B4-BE49-F238E27FC236}">
                  <a16:creationId xmlns:a16="http://schemas.microsoft.com/office/drawing/2014/main" id="{8D9BB4BD-9474-1849-BEFD-37C96466FEB8}"/>
                </a:ext>
              </a:extLst>
            </p:cNvPr>
            <p:cNvSpPr txBox="1"/>
            <p:nvPr/>
          </p:nvSpPr>
          <p:spPr>
            <a:xfrm>
              <a:off x="5353542" y="1396328"/>
              <a:ext cx="1778971" cy="260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pic>
          <p:nvPicPr>
            <p:cNvPr id="312" name="Picture 311">
              <a:extLst>
                <a:ext uri="{FF2B5EF4-FFF2-40B4-BE49-F238E27FC236}">
                  <a16:creationId xmlns:a16="http://schemas.microsoft.com/office/drawing/2014/main" id="{128C2F2B-6A79-124F-B437-4B8518E90AFF}"/>
                </a:ext>
              </a:extLst>
            </p:cNvPr>
            <p:cNvPicPr>
              <a:picLocks noChangeAspect="1"/>
            </p:cNvPicPr>
            <p:nvPr/>
          </p:nvPicPr>
          <p:blipFill>
            <a:blip r:embed="rId7"/>
            <a:stretch>
              <a:fillRect/>
            </a:stretch>
          </p:blipFill>
          <p:spPr>
            <a:xfrm>
              <a:off x="4647975" y="1430247"/>
              <a:ext cx="691550" cy="163042"/>
            </a:xfrm>
            <a:prstGeom prst="rect">
              <a:avLst/>
            </a:prstGeom>
          </p:spPr>
        </p:pic>
      </p:grpSp>
      <p:grpSp>
        <p:nvGrpSpPr>
          <p:cNvPr id="3" name="Group 2">
            <a:extLst>
              <a:ext uri="{FF2B5EF4-FFF2-40B4-BE49-F238E27FC236}">
                <a16:creationId xmlns:a16="http://schemas.microsoft.com/office/drawing/2014/main" id="{2EED157C-998A-8449-94AE-D1B25124C311}"/>
              </a:ext>
            </a:extLst>
          </p:cNvPr>
          <p:cNvGrpSpPr/>
          <p:nvPr/>
        </p:nvGrpSpPr>
        <p:grpSpPr>
          <a:xfrm>
            <a:off x="3412503" y="698791"/>
            <a:ext cx="4655733" cy="535742"/>
            <a:chOff x="4120979" y="2975603"/>
            <a:chExt cx="3680209" cy="956132"/>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2975603"/>
              <a:ext cx="3680209"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5057171" y="3039154"/>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IBM Plex Sans" panose="020B0503050203000203" pitchFamily="34" charset="77"/>
                  <a:cs typeface="Calibri"/>
                  <a:sym typeface="Calibri"/>
                </a:rPr>
                <a:t>Interact with Pre-built AI Apps and Services</a:t>
              </a:r>
            </a:p>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Applications and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6" name="Group 5">
            <a:extLst>
              <a:ext uri="{FF2B5EF4-FFF2-40B4-BE49-F238E27FC236}">
                <a16:creationId xmlns:a16="http://schemas.microsoft.com/office/drawing/2014/main" id="{2C539662-C5C3-3B4D-ABD2-957D9D6F4CAF}"/>
              </a:ext>
            </a:extLst>
          </p:cNvPr>
          <p:cNvGrpSpPr/>
          <p:nvPr/>
        </p:nvGrpSpPr>
        <p:grpSpPr>
          <a:xfrm>
            <a:off x="5327712" y="2000318"/>
            <a:ext cx="2302458" cy="817212"/>
            <a:chOff x="4757505" y="2261256"/>
            <a:chExt cx="2515312" cy="1093965"/>
          </a:xfrm>
        </p:grpSpPr>
        <p:sp>
          <p:nvSpPr>
            <p:cNvPr id="157" name="Rectangle 156">
              <a:extLst>
                <a:ext uri="{FF2B5EF4-FFF2-40B4-BE49-F238E27FC236}">
                  <a16:creationId xmlns:a16="http://schemas.microsoft.com/office/drawing/2014/main" id="{85F4ED5A-838C-1D4D-B523-E9FCA5D09105}"/>
                </a:ext>
              </a:extLst>
            </p:cNvPr>
            <p:cNvSpPr/>
            <p:nvPr/>
          </p:nvSpPr>
          <p:spPr>
            <a:xfrm>
              <a:off x="4757505" y="2261256"/>
              <a:ext cx="2515312" cy="1093965"/>
            </a:xfrm>
            <a:prstGeom prst="rect">
              <a:avLst/>
            </a:prstGeom>
            <a:solidFill>
              <a:schemeClr val="accent3">
                <a:lumMod val="60000"/>
                <a:lumOff val="4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0" name="TextBox 159">
              <a:extLst>
                <a:ext uri="{FF2B5EF4-FFF2-40B4-BE49-F238E27FC236}">
                  <a16:creationId xmlns:a16="http://schemas.microsoft.com/office/drawing/2014/main" id="{46D3C12D-E361-4A49-B350-CAD0E5DC314C}"/>
                </a:ext>
              </a:extLst>
            </p:cNvPr>
            <p:cNvSpPr txBox="1"/>
            <p:nvPr/>
          </p:nvSpPr>
          <p:spPr>
            <a:xfrm>
              <a:off x="5277071" y="2583784"/>
              <a:ext cx="1983311" cy="6695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p>
            <a:p>
              <a:pPr marL="0" marR="0" indent="0" eaLnBrk="1" fontAlgn="auto" latinLnBrk="0">
                <a:lnSpc>
                  <a:spcPct val="100000"/>
                </a:lnSpc>
                <a:spcBef>
                  <a:spcPts val="0"/>
                </a:spcBef>
                <a:spcAft>
                  <a:spcPts val="0"/>
                </a:spcAft>
                <a:buClrTx/>
                <a:buSzTx/>
                <a:buFontTx/>
                <a:buNone/>
                <a:tabLst/>
                <a:defRPr/>
              </a:pPr>
              <a:r>
                <a:rPr lang="en-US" sz="800" dirty="0">
                  <a:solidFill>
                    <a:schemeClr val="accent3">
                      <a:lumMod val="75000"/>
                    </a:schemeClr>
                  </a:solidFill>
                  <a:latin typeface="IBM Plex Sans" panose="020B0503050203000203" pitchFamily="34" charset="77"/>
                  <a:cs typeface="Calibri"/>
                  <a:sym typeface="Calibri"/>
                </a:rPr>
                <a:t>Cognos, Planning</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pic>
          <p:nvPicPr>
            <p:cNvPr id="161" name="Picture 160">
              <a:extLst>
                <a:ext uri="{FF2B5EF4-FFF2-40B4-BE49-F238E27FC236}">
                  <a16:creationId xmlns:a16="http://schemas.microsoft.com/office/drawing/2014/main" id="{A41A7E45-F701-FC48-943C-14D8BDDEEFED}"/>
                </a:ext>
              </a:extLst>
            </p:cNvPr>
            <p:cNvPicPr>
              <a:picLocks noChangeAspect="1"/>
            </p:cNvPicPr>
            <p:nvPr/>
          </p:nvPicPr>
          <p:blipFill>
            <a:blip r:embed="rId8"/>
            <a:stretch>
              <a:fillRect/>
            </a:stretch>
          </p:blipFill>
          <p:spPr>
            <a:xfrm>
              <a:off x="4906731" y="2338422"/>
              <a:ext cx="385016" cy="379765"/>
            </a:xfrm>
            <a:prstGeom prst="rect">
              <a:avLst/>
            </a:prstGeom>
          </p:spPr>
        </p:pic>
      </p:grpSp>
      <p:grpSp>
        <p:nvGrpSpPr>
          <p:cNvPr id="8" name="Group 7">
            <a:extLst>
              <a:ext uri="{FF2B5EF4-FFF2-40B4-BE49-F238E27FC236}">
                <a16:creationId xmlns:a16="http://schemas.microsoft.com/office/drawing/2014/main" id="{690E9CBD-656C-E548-AB7D-E4A889AA746B}"/>
              </a:ext>
            </a:extLst>
          </p:cNvPr>
          <p:cNvGrpSpPr/>
          <p:nvPr/>
        </p:nvGrpSpPr>
        <p:grpSpPr>
          <a:xfrm>
            <a:off x="3737136" y="1261763"/>
            <a:ext cx="4020517" cy="705594"/>
            <a:chOff x="3953215" y="764728"/>
            <a:chExt cx="4020517" cy="705594"/>
          </a:xfrm>
        </p:grpSpPr>
        <p:pic>
          <p:nvPicPr>
            <p:cNvPr id="298" name="Picture 297">
              <a:extLst>
                <a:ext uri="{FF2B5EF4-FFF2-40B4-BE49-F238E27FC236}">
                  <a16:creationId xmlns:a16="http://schemas.microsoft.com/office/drawing/2014/main" id="{F7CC2545-A88D-D741-A45C-C5050C1BEAE9}"/>
                </a:ext>
              </a:extLst>
            </p:cNvPr>
            <p:cNvPicPr>
              <a:picLocks noChangeAspect="1"/>
            </p:cNvPicPr>
            <p:nvPr/>
          </p:nvPicPr>
          <p:blipFill rotWithShape="1">
            <a:blip r:embed="rId9"/>
            <a:srcRect l="29058" t="26605"/>
            <a:stretch/>
          </p:blipFill>
          <p:spPr>
            <a:xfrm>
              <a:off x="4135961" y="764728"/>
              <a:ext cx="3710288" cy="696917"/>
            </a:xfrm>
            <a:prstGeom prst="rect">
              <a:avLst/>
            </a:prstGeom>
          </p:spPr>
        </p:pic>
        <p:sp>
          <p:nvSpPr>
            <p:cNvPr id="300" name="TextBox 299">
              <a:extLst>
                <a:ext uri="{FF2B5EF4-FFF2-40B4-BE49-F238E27FC236}">
                  <a16:creationId xmlns:a16="http://schemas.microsoft.com/office/drawing/2014/main" id="{09F9346A-F863-4344-95FB-4026CD125E38}"/>
                </a:ext>
              </a:extLst>
            </p:cNvPr>
            <p:cNvSpPr txBox="1"/>
            <p:nvPr/>
          </p:nvSpPr>
          <p:spPr>
            <a:xfrm>
              <a:off x="3953215" y="1007356"/>
              <a:ext cx="106741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5458948" y="916328"/>
              <a:ext cx="1020507"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947313" y="1016323"/>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OpenScale</a:t>
              </a:r>
            </a:p>
          </p:txBody>
        </p:sp>
        <p:sp>
          <p:nvSpPr>
            <p:cNvPr id="303" name="TextBox 302">
              <a:extLst>
                <a:ext uri="{FF2B5EF4-FFF2-40B4-BE49-F238E27FC236}">
                  <a16:creationId xmlns:a16="http://schemas.microsoft.com/office/drawing/2014/main" id="{9E113DA3-49F0-5243-B8B7-EF35CCCF0222}"/>
                </a:ext>
              </a:extLst>
            </p:cNvPr>
            <p:cNvSpPr txBox="1"/>
            <p:nvPr/>
          </p:nvSpPr>
          <p:spPr>
            <a:xfrm>
              <a:off x="4256552" y="788552"/>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Build</a:t>
              </a:r>
            </a:p>
          </p:txBody>
        </p:sp>
        <p:sp>
          <p:nvSpPr>
            <p:cNvPr id="304" name="TextBox 303">
              <a:extLst>
                <a:ext uri="{FF2B5EF4-FFF2-40B4-BE49-F238E27FC236}">
                  <a16:creationId xmlns:a16="http://schemas.microsoft.com/office/drawing/2014/main" id="{BC5A989F-F348-DF4F-866E-1A8D47497A2F}"/>
                </a:ext>
              </a:extLst>
            </p:cNvPr>
            <p:cNvSpPr txBox="1"/>
            <p:nvPr/>
          </p:nvSpPr>
          <p:spPr>
            <a:xfrm>
              <a:off x="5654499" y="770621"/>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Run</a:t>
              </a:r>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5" name="TextBox 304">
              <a:extLst>
                <a:ext uri="{FF2B5EF4-FFF2-40B4-BE49-F238E27FC236}">
                  <a16:creationId xmlns:a16="http://schemas.microsoft.com/office/drawing/2014/main" id="{EEAE8E16-F6C9-CC4A-8531-CF525FC9EA77}"/>
                </a:ext>
              </a:extLst>
            </p:cNvPr>
            <p:cNvSpPr txBox="1"/>
            <p:nvPr/>
          </p:nvSpPr>
          <p:spPr>
            <a:xfrm>
              <a:off x="7158291" y="797519"/>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Manage</a:t>
              </a:r>
            </a:p>
          </p:txBody>
        </p:sp>
      </p:gr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861586" y="1942802"/>
            <a:ext cx="613945" cy="3347292"/>
          </a:xfrm>
          <a:prstGeom prst="rect">
            <a:avLst/>
          </a:prstGeom>
          <a:solidFill>
            <a:schemeClr val="accent1">
              <a:lumMod val="60000"/>
              <a:lumOff val="4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96" name="TextBox 195">
            <a:extLst>
              <a:ext uri="{FF2B5EF4-FFF2-40B4-BE49-F238E27FC236}">
                <a16:creationId xmlns:a16="http://schemas.microsoft.com/office/drawing/2014/main" id="{2B225E35-AB66-4D41-93EA-4F3DF8F9407C}"/>
              </a:ext>
            </a:extLst>
          </p:cNvPr>
          <p:cNvSpPr txBox="1"/>
          <p:nvPr/>
        </p:nvSpPr>
        <p:spPr>
          <a:xfrm>
            <a:off x="4895011" y="3313767"/>
            <a:ext cx="2939545" cy="623244"/>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Landing, Discovery, Analytic Zones</a:t>
            </a:r>
          </a:p>
          <a:p>
            <a:pPr lvl="0" eaLnBrk="1" fontAlgn="auto">
              <a:spcBef>
                <a:spcPts val="0"/>
              </a:spcBef>
              <a:spcAft>
                <a:spcPts val="0"/>
              </a:spcAft>
              <a:defRPr/>
            </a:pPr>
            <a:r>
              <a:rPr lang="en-US" sz="800" dirty="0">
                <a:latin typeface="IBM Plex Sans" panose="020B0503050203000203" pitchFamily="34" charset="77"/>
                <a:cs typeface="Calibri"/>
                <a:sym typeface="Calibri"/>
              </a:rPr>
              <a:t>IBM Db2 Family, Object Storage, </a:t>
            </a:r>
            <a:r>
              <a:rPr lang="en-US" sz="800" dirty="0" err="1">
                <a:latin typeface="IBM Plex Sans" panose="020B0503050203000203" pitchFamily="34" charset="77"/>
                <a:cs typeface="Calibri"/>
                <a:sym typeface="Calibri"/>
              </a:rPr>
              <a:t>noSQL</a:t>
            </a:r>
            <a:endParaRPr lang="en-US" sz="100" dirty="0">
              <a:latin typeface="IBM Plex Sans" panose="020B0503050203000203" pitchFamily="34" charset="77"/>
              <a:cs typeface="Calibri"/>
              <a:sym typeface="Calibri"/>
            </a:endParaRPr>
          </a:p>
          <a:p>
            <a:pPr lvl="0" eaLnBrk="1" fontAlgn="auto">
              <a:spcBef>
                <a:spcPts val="0"/>
              </a:spcBef>
              <a:spcAft>
                <a:spcPts val="0"/>
              </a:spcAft>
              <a:defRPr/>
            </a:pPr>
            <a:r>
              <a:rPr lang="en-US" sz="105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3160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10"/>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11"/>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11"/>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11"/>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12"/>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13"/>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14"/>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5"/>
            <a:stretch>
              <a:fillRect/>
            </a:stretch>
          </p:blipFill>
          <p:spPr>
            <a:xfrm>
              <a:off x="585455" y="5816278"/>
              <a:ext cx="358684" cy="260861"/>
            </a:xfrm>
            <a:prstGeom prst="rect">
              <a:avLst/>
            </a:prstGeom>
          </p:spPr>
        </p:pic>
      </p:grpSp>
      <p:sp>
        <p:nvSpPr>
          <p:cNvPr id="262" name="TextBox 261">
            <a:extLst>
              <a:ext uri="{FF2B5EF4-FFF2-40B4-BE49-F238E27FC236}">
                <a16:creationId xmlns:a16="http://schemas.microsoft.com/office/drawing/2014/main" id="{DAF8D320-F285-5047-A01B-FB85A11FB043}"/>
              </a:ext>
            </a:extLst>
          </p:cNvPr>
          <p:cNvSpPr txBox="1"/>
          <p:nvPr/>
        </p:nvSpPr>
        <p:spPr>
          <a:xfrm>
            <a:off x="1537481" y="3380028"/>
            <a:ext cx="3207592" cy="538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Data Consolidation </a:t>
            </a:r>
            <a:r>
              <a:rPr lang="en-US" sz="800" dirty="0">
                <a:solidFill>
                  <a:srgbClr val="000000"/>
                </a:solidFill>
                <a:latin typeface="IBM Plex Sans" panose="020B0503050203000203" pitchFamily="34" charset="77"/>
                <a:cs typeface="Calibri"/>
                <a:sym typeface="Calibri"/>
              </a:rPr>
              <a:t>Data Virtualization, Data Federation, Data Integration </a:t>
            </a:r>
            <a:endParaRPr lang="en-US" sz="100" dirty="0">
              <a:solidFill>
                <a:srgbClr val="000000"/>
              </a:solidFill>
              <a:latin typeface="IBM Plex Sans" panose="020B0503050203000203" pitchFamily="34" charset="77"/>
              <a:cs typeface="Calibri"/>
              <a:sym typeface="Calibri"/>
            </a:endParaRPr>
          </a:p>
          <a:p>
            <a:pPr eaLnBrk="1" fontAlgn="auto">
              <a:spcBef>
                <a:spcPts val="0"/>
              </a:spcBef>
              <a:spcAft>
                <a:spcPts val="0"/>
              </a:spcAft>
              <a:defRPr/>
            </a:pPr>
            <a:endPar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endParaRPr>
          </a:p>
        </p:txBody>
      </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r>
              <a:rPr lang="en-US" sz="800" dirty="0">
                <a:solidFill>
                  <a:srgbClr val="69A6FF">
                    <a:lumMod val="40000"/>
                    <a:lumOff val="60000"/>
                  </a:srgbClr>
                </a:solidFill>
                <a:latin typeface="IBM Plex Sans" panose="020B0503050203000203" pitchFamily="34" charset="77"/>
                <a:cs typeface="Calibri"/>
                <a:sym typeface="Calibri"/>
              </a:rPr>
              <a:t>IBM InfoSphere Family, DataStage, IGC/WKC</a:t>
            </a:r>
            <a:endParaRPr lang="en-US" sz="1050" b="1" dirty="0">
              <a:solidFill>
                <a:srgbClr val="69A6FF">
                  <a:lumMod val="40000"/>
                  <a:lumOff val="60000"/>
                </a:srgbClr>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pic>
        <p:nvPicPr>
          <p:cNvPr id="268" name="Picture 267">
            <a:extLst>
              <a:ext uri="{FF2B5EF4-FFF2-40B4-BE49-F238E27FC236}">
                <a16:creationId xmlns:a16="http://schemas.microsoft.com/office/drawing/2014/main" id="{17524B02-6065-3244-9D4B-F515E6E14E7E}"/>
              </a:ext>
            </a:extLst>
          </p:cNvPr>
          <p:cNvPicPr>
            <a:picLocks noChangeAspect="1"/>
          </p:cNvPicPr>
          <p:nvPr/>
        </p:nvPicPr>
        <p:blipFill>
          <a:blip r:embed="rId8"/>
          <a:stretch>
            <a:fillRect/>
          </a:stretch>
        </p:blipFill>
        <p:spPr>
          <a:xfrm>
            <a:off x="3800673" y="766256"/>
            <a:ext cx="377307" cy="304210"/>
          </a:xfrm>
          <a:prstGeom prst="rect">
            <a:avLst/>
          </a:prstGeom>
          <a:effectLst/>
        </p:spPr>
      </p:pic>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6"/>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7"/>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8"/>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9"/>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20"/>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21"/>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22"/>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22"/>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11"/>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11"/>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Tree>
    <p:extLst>
      <p:ext uri="{BB962C8B-B14F-4D97-AF65-F5344CB8AC3E}">
        <p14:creationId xmlns:p14="http://schemas.microsoft.com/office/powerpoint/2010/main" val="119991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B5A03B0-93A0-3044-8D48-C6E1353F6D01}"/>
              </a:ext>
            </a:extLst>
          </p:cNvPr>
          <p:cNvSpPr/>
          <p:nvPr/>
        </p:nvSpPr>
        <p:spPr>
          <a:xfrm>
            <a:off x="2713995" y="1187316"/>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Predict a Future Event</a:t>
            </a:r>
          </a:p>
        </p:txBody>
      </p:sp>
      <p:sp>
        <p:nvSpPr>
          <p:cNvPr id="3" name="Rounded Rectangle 2">
            <a:extLst>
              <a:ext uri="{FF2B5EF4-FFF2-40B4-BE49-F238E27FC236}">
                <a16:creationId xmlns:a16="http://schemas.microsoft.com/office/drawing/2014/main" id="{47BA37DE-84FA-6E47-A17F-7358B966F6D4}"/>
              </a:ext>
            </a:extLst>
          </p:cNvPr>
          <p:cNvSpPr/>
          <p:nvPr/>
        </p:nvSpPr>
        <p:spPr>
          <a:xfrm>
            <a:off x="3966194" y="1187313"/>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b="1" dirty="0">
              <a:solidFill>
                <a:srgbClr val="FFFFFF"/>
              </a:solidFill>
              <a:cs typeface="Arial"/>
            </a:endParaRPr>
          </a:p>
          <a:p>
            <a:pPr algn="ctr"/>
            <a:r>
              <a:rPr lang="en-US" sz="1400" dirty="0">
                <a:solidFill>
                  <a:srgbClr val="FFFFFF"/>
                </a:solidFill>
                <a:cs typeface="Arial"/>
              </a:rPr>
              <a:t>Segment Data / Detect Anomalies</a:t>
            </a:r>
          </a:p>
        </p:txBody>
      </p:sp>
      <p:sp>
        <p:nvSpPr>
          <p:cNvPr id="4" name="Rounded Rectangle 3">
            <a:extLst>
              <a:ext uri="{FF2B5EF4-FFF2-40B4-BE49-F238E27FC236}">
                <a16:creationId xmlns:a16="http://schemas.microsoft.com/office/drawing/2014/main" id="{257491FA-0693-354C-8338-65FF6BE24723}"/>
              </a:ext>
            </a:extLst>
          </p:cNvPr>
          <p:cNvSpPr/>
          <p:nvPr/>
        </p:nvSpPr>
        <p:spPr>
          <a:xfrm>
            <a:off x="7722793" y="1182863"/>
            <a:ext cx="1183105" cy="2226619"/>
          </a:xfrm>
          <a:prstGeom prst="roundRect">
            <a:avLst>
              <a:gd name="adj" fmla="val 6373"/>
            </a:avLst>
          </a:prstGeom>
          <a:solidFill>
            <a:srgbClr val="9DACD8"/>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Determine optimal quantity, price, resource allocation, or best action </a:t>
            </a:r>
          </a:p>
        </p:txBody>
      </p:sp>
      <p:sp>
        <p:nvSpPr>
          <p:cNvPr id="5" name="Rounded Rectangle 4">
            <a:extLst>
              <a:ext uri="{FF2B5EF4-FFF2-40B4-BE49-F238E27FC236}">
                <a16:creationId xmlns:a16="http://schemas.microsoft.com/office/drawing/2014/main" id="{1155B276-5FA8-6844-BF40-227A331BF4F6}"/>
              </a:ext>
            </a:extLst>
          </p:cNvPr>
          <p:cNvSpPr/>
          <p:nvPr/>
        </p:nvSpPr>
        <p:spPr>
          <a:xfrm>
            <a:off x="1471300" y="1182858"/>
            <a:ext cx="1183105" cy="2226619"/>
          </a:xfrm>
          <a:prstGeom prst="roundRect">
            <a:avLst>
              <a:gd name="adj" fmla="val 6373"/>
            </a:avLst>
          </a:prstGeom>
          <a:solidFill>
            <a:srgbClr val="4972C0"/>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Understand Past Activity</a:t>
            </a:r>
          </a:p>
        </p:txBody>
      </p:sp>
      <p:sp>
        <p:nvSpPr>
          <p:cNvPr id="6" name="Rounded Rectangle 5">
            <a:extLst>
              <a:ext uri="{FF2B5EF4-FFF2-40B4-BE49-F238E27FC236}">
                <a16:creationId xmlns:a16="http://schemas.microsoft.com/office/drawing/2014/main" id="{166F4078-BFD5-8A40-8854-3EC24FA018FE}"/>
              </a:ext>
            </a:extLst>
          </p:cNvPr>
          <p:cNvSpPr/>
          <p:nvPr/>
        </p:nvSpPr>
        <p:spPr>
          <a:xfrm>
            <a:off x="5218393" y="1185391"/>
            <a:ext cx="1183105" cy="2226619"/>
          </a:xfrm>
          <a:prstGeom prst="roundRect">
            <a:avLst>
              <a:gd name="adj" fmla="val 6373"/>
            </a:avLst>
          </a:prstGeom>
          <a:solidFill>
            <a:srgbClr val="778FCB"/>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Discover Insights in Content</a:t>
            </a:r>
          </a:p>
          <a:p>
            <a:pPr algn="ctr"/>
            <a:endParaRPr lang="en-US" sz="1200" dirty="0">
              <a:solidFill>
                <a:srgbClr val="FFFFFF"/>
              </a:solidFill>
              <a:cs typeface="Arial"/>
            </a:endParaRPr>
          </a:p>
          <a:p>
            <a:pPr algn="ctr"/>
            <a:r>
              <a:rPr lang="en-US" sz="1200" dirty="0">
                <a:solidFill>
                  <a:srgbClr val="FFFFFF"/>
                </a:solidFill>
                <a:cs typeface="Arial"/>
              </a:rPr>
              <a:t>(text, images, video)</a:t>
            </a:r>
          </a:p>
        </p:txBody>
      </p:sp>
      <p:sp>
        <p:nvSpPr>
          <p:cNvPr id="7" name="Rounded Rectangle 6">
            <a:extLst>
              <a:ext uri="{FF2B5EF4-FFF2-40B4-BE49-F238E27FC236}">
                <a16:creationId xmlns:a16="http://schemas.microsoft.com/office/drawing/2014/main" id="{964D431B-6846-C64C-97D1-17B7D498D486}"/>
              </a:ext>
            </a:extLst>
          </p:cNvPr>
          <p:cNvSpPr/>
          <p:nvPr/>
        </p:nvSpPr>
        <p:spPr>
          <a:xfrm>
            <a:off x="6470592" y="1187318"/>
            <a:ext cx="1183105" cy="2226619"/>
          </a:xfrm>
          <a:prstGeom prst="roundRect">
            <a:avLst>
              <a:gd name="adj" fmla="val 6373"/>
            </a:avLst>
          </a:prstGeom>
          <a:solidFill>
            <a:srgbClr val="8B9DD2"/>
          </a:solidFill>
        </p:spPr>
        <p:txBody>
          <a:bodyPr wrap="square" lIns="0" tIns="0" rIns="0" bIns="0" rtlCol="0" anchor="t">
            <a:noAutofit/>
          </a:bodyPr>
          <a:lstStyle/>
          <a:p>
            <a:pPr algn="ctr"/>
            <a:endParaRPr lang="en-US" sz="1400"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Interact in Natural Language</a:t>
            </a:r>
          </a:p>
        </p:txBody>
      </p:sp>
      <p:sp>
        <p:nvSpPr>
          <p:cNvPr id="8" name="Rounded Rectangle 7">
            <a:extLst>
              <a:ext uri="{FF2B5EF4-FFF2-40B4-BE49-F238E27FC236}">
                <a16:creationId xmlns:a16="http://schemas.microsoft.com/office/drawing/2014/main" id="{B3EE3142-E03D-E843-9182-B1BFD1D1D3F2}"/>
              </a:ext>
            </a:extLst>
          </p:cNvPr>
          <p:cNvSpPr/>
          <p:nvPr/>
        </p:nvSpPr>
        <p:spPr>
          <a:xfrm>
            <a:off x="228600" y="1182858"/>
            <a:ext cx="1183105" cy="2226619"/>
          </a:xfrm>
          <a:prstGeom prst="roundRect">
            <a:avLst>
              <a:gd name="adj" fmla="val 6373"/>
            </a:avLst>
          </a:prstGeom>
          <a:solidFill>
            <a:srgbClr val="3C67B1"/>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Forecast </a:t>
            </a:r>
            <a:br>
              <a:rPr lang="en-US" sz="1400" dirty="0">
                <a:solidFill>
                  <a:srgbClr val="FFFFFF"/>
                </a:solidFill>
                <a:cs typeface="Arial"/>
              </a:rPr>
            </a:br>
            <a:r>
              <a:rPr lang="en-US" sz="1400" dirty="0">
                <a:solidFill>
                  <a:srgbClr val="FFFFFF"/>
                </a:solidFill>
                <a:cs typeface="Arial"/>
              </a:rPr>
              <a:t>and Budget based on </a:t>
            </a:r>
            <a:br>
              <a:rPr lang="en-US" sz="1400" dirty="0">
                <a:solidFill>
                  <a:srgbClr val="FFFFFF"/>
                </a:solidFill>
                <a:cs typeface="Arial"/>
              </a:rPr>
            </a:br>
            <a:r>
              <a:rPr lang="en-US" sz="1400" dirty="0">
                <a:solidFill>
                  <a:srgbClr val="FFFFFF"/>
                </a:solidFill>
                <a:cs typeface="Arial"/>
              </a:rPr>
              <a:t>past activity</a:t>
            </a:r>
          </a:p>
        </p:txBody>
      </p:sp>
      <p:sp>
        <p:nvSpPr>
          <p:cNvPr id="9" name="Rounded Rectangle 8">
            <a:extLst>
              <a:ext uri="{FF2B5EF4-FFF2-40B4-BE49-F238E27FC236}">
                <a16:creationId xmlns:a16="http://schemas.microsoft.com/office/drawing/2014/main" id="{1E76DD44-A230-5D47-9C85-CDFA41DF3934}"/>
              </a:ext>
            </a:extLst>
          </p:cNvPr>
          <p:cNvSpPr/>
          <p:nvPr/>
        </p:nvSpPr>
        <p:spPr>
          <a:xfrm>
            <a:off x="2706645" y="3814293"/>
            <a:ext cx="1802500"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0" name="Rounded Rectangle 9">
            <a:extLst>
              <a:ext uri="{FF2B5EF4-FFF2-40B4-BE49-F238E27FC236}">
                <a16:creationId xmlns:a16="http://schemas.microsoft.com/office/drawing/2014/main" id="{F3876F41-54DF-B24E-ADF1-32A03FE01465}"/>
              </a:ext>
            </a:extLst>
          </p:cNvPr>
          <p:cNvSpPr/>
          <p:nvPr/>
        </p:nvSpPr>
        <p:spPr>
          <a:xfrm>
            <a:off x="4572000" y="3814293"/>
            <a:ext cx="130133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Unsupervised</a:t>
            </a:r>
          </a:p>
        </p:txBody>
      </p:sp>
      <p:sp>
        <p:nvSpPr>
          <p:cNvPr id="11" name="Rounded Rectangle 10">
            <a:extLst>
              <a:ext uri="{FF2B5EF4-FFF2-40B4-BE49-F238E27FC236}">
                <a16:creationId xmlns:a16="http://schemas.microsoft.com/office/drawing/2014/main" id="{B4B9A9EE-0886-BD4B-8959-D137AB39B638}"/>
              </a:ext>
            </a:extLst>
          </p:cNvPr>
          <p:cNvSpPr/>
          <p:nvPr/>
        </p:nvSpPr>
        <p:spPr>
          <a:xfrm>
            <a:off x="2706644" y="3449808"/>
            <a:ext cx="24404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Predictive</a:t>
            </a:r>
            <a:r>
              <a:rPr lang="en-US" sz="1400" dirty="0">
                <a:cs typeface="Arial"/>
              </a:rPr>
              <a:t>: What will happen?</a:t>
            </a:r>
          </a:p>
        </p:txBody>
      </p:sp>
      <p:sp>
        <p:nvSpPr>
          <p:cNvPr id="12" name="Rounded Rectangle 11">
            <a:extLst>
              <a:ext uri="{FF2B5EF4-FFF2-40B4-BE49-F238E27FC236}">
                <a16:creationId xmlns:a16="http://schemas.microsoft.com/office/drawing/2014/main" id="{A854379C-5172-3E40-832F-137842062B3A}"/>
              </a:ext>
            </a:extLst>
          </p:cNvPr>
          <p:cNvSpPr/>
          <p:nvPr/>
        </p:nvSpPr>
        <p:spPr>
          <a:xfrm>
            <a:off x="7722793" y="3435826"/>
            <a:ext cx="1183105" cy="707077"/>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Prescriptive</a:t>
            </a:r>
            <a:r>
              <a:rPr lang="en-US" sz="1400" dirty="0">
                <a:cs typeface="Arial"/>
              </a:rPr>
              <a:t>: What should we do?</a:t>
            </a:r>
          </a:p>
        </p:txBody>
      </p:sp>
      <p:sp>
        <p:nvSpPr>
          <p:cNvPr id="13" name="Rounded Rectangle 12">
            <a:extLst>
              <a:ext uri="{FF2B5EF4-FFF2-40B4-BE49-F238E27FC236}">
                <a16:creationId xmlns:a16="http://schemas.microsoft.com/office/drawing/2014/main" id="{C1B8332C-0EBC-1C4B-860F-76A02E05E6D3}"/>
              </a:ext>
            </a:extLst>
          </p:cNvPr>
          <p:cNvSpPr/>
          <p:nvPr/>
        </p:nvSpPr>
        <p:spPr>
          <a:xfrm>
            <a:off x="1471300" y="3435821"/>
            <a:ext cx="1183105" cy="707083"/>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Descriptive</a:t>
            </a:r>
            <a:r>
              <a:rPr lang="en-US" sz="1400" dirty="0">
                <a:cs typeface="Arial"/>
              </a:rPr>
              <a:t>: What happened?</a:t>
            </a:r>
          </a:p>
        </p:txBody>
      </p:sp>
      <p:sp>
        <p:nvSpPr>
          <p:cNvPr id="14" name="Rounded Rectangle 13">
            <a:extLst>
              <a:ext uri="{FF2B5EF4-FFF2-40B4-BE49-F238E27FC236}">
                <a16:creationId xmlns:a16="http://schemas.microsoft.com/office/drawing/2014/main" id="{FB83642F-BE77-A64B-95E7-C586630F0FB3}"/>
              </a:ext>
            </a:extLst>
          </p:cNvPr>
          <p:cNvSpPr/>
          <p:nvPr/>
        </p:nvSpPr>
        <p:spPr>
          <a:xfrm>
            <a:off x="236213" y="3435822"/>
            <a:ext cx="1183105" cy="707082"/>
          </a:xfrm>
          <a:prstGeom prst="roundRect">
            <a:avLst>
              <a:gd name="adj" fmla="val 6373"/>
            </a:avLst>
          </a:prstGeom>
          <a:solidFill>
            <a:schemeClr val="bg2">
              <a:lumMod val="75000"/>
            </a:schemeClr>
          </a:solidFill>
        </p:spPr>
        <p:txBody>
          <a:bodyPr wrap="square" lIns="0" tIns="0" rIns="0" bIns="0" rtlCol="0" anchor="ctr">
            <a:noAutofit/>
          </a:bodyPr>
          <a:lstStyle/>
          <a:p>
            <a:pPr algn="ctr"/>
            <a:r>
              <a:rPr lang="en-US" sz="1400" b="1" dirty="0">
                <a:cs typeface="Arial"/>
              </a:rPr>
              <a:t>Planning</a:t>
            </a:r>
            <a:r>
              <a:rPr lang="en-US" sz="1400" dirty="0">
                <a:cs typeface="Arial"/>
              </a:rPr>
              <a:t>: What is our Plan?</a:t>
            </a:r>
          </a:p>
        </p:txBody>
      </p:sp>
      <p:sp>
        <p:nvSpPr>
          <p:cNvPr id="15" name="Rounded Rectangle 14">
            <a:extLst>
              <a:ext uri="{FF2B5EF4-FFF2-40B4-BE49-F238E27FC236}">
                <a16:creationId xmlns:a16="http://schemas.microsoft.com/office/drawing/2014/main" id="{3936EAD6-16BB-154F-B0E5-2E3E0EDEC14B}"/>
              </a:ext>
            </a:extLst>
          </p:cNvPr>
          <p:cNvSpPr/>
          <p:nvPr/>
        </p:nvSpPr>
        <p:spPr>
          <a:xfrm>
            <a:off x="6457250" y="3435829"/>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NLP</a:t>
            </a:r>
          </a:p>
        </p:txBody>
      </p:sp>
      <p:sp>
        <p:nvSpPr>
          <p:cNvPr id="16" name="Rounded Rectangle 15">
            <a:extLst>
              <a:ext uri="{FF2B5EF4-FFF2-40B4-BE49-F238E27FC236}">
                <a16:creationId xmlns:a16="http://schemas.microsoft.com/office/drawing/2014/main" id="{1B4B544F-CF6E-A349-93D3-D3546FCCF3CF}"/>
              </a:ext>
            </a:extLst>
          </p:cNvPr>
          <p:cNvSpPr/>
          <p:nvPr/>
        </p:nvSpPr>
        <p:spPr>
          <a:xfrm>
            <a:off x="5218393" y="3449808"/>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Deep Learning</a:t>
            </a:r>
          </a:p>
        </p:txBody>
      </p:sp>
      <p:sp>
        <p:nvSpPr>
          <p:cNvPr id="17" name="Rounded Rectangle 16">
            <a:extLst>
              <a:ext uri="{FF2B5EF4-FFF2-40B4-BE49-F238E27FC236}">
                <a16:creationId xmlns:a16="http://schemas.microsoft.com/office/drawing/2014/main" id="{97F70FD2-E968-6F46-BC68-A6C50256AE59}"/>
              </a:ext>
            </a:extLst>
          </p:cNvPr>
          <p:cNvSpPr/>
          <p:nvPr/>
        </p:nvSpPr>
        <p:spPr>
          <a:xfrm>
            <a:off x="5936190" y="3814291"/>
            <a:ext cx="1717507"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8" name="TextBox 17">
            <a:extLst>
              <a:ext uri="{FF2B5EF4-FFF2-40B4-BE49-F238E27FC236}">
                <a16:creationId xmlns:a16="http://schemas.microsoft.com/office/drawing/2014/main" id="{2D37A2B7-87A4-D145-A639-8D24240BFE04}"/>
              </a:ext>
            </a:extLst>
          </p:cNvPr>
          <p:cNvSpPr txBox="1"/>
          <p:nvPr/>
        </p:nvSpPr>
        <p:spPr>
          <a:xfrm>
            <a:off x="2046607" y="-24356"/>
            <a:ext cx="501972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Common Patterns of Analytics Business Problems</a:t>
            </a:r>
          </a:p>
        </p:txBody>
      </p:sp>
      <p:sp>
        <p:nvSpPr>
          <p:cNvPr id="19" name="Text Placeholder 5">
            <a:extLst>
              <a:ext uri="{FF2B5EF4-FFF2-40B4-BE49-F238E27FC236}">
                <a16:creationId xmlns:a16="http://schemas.microsoft.com/office/drawing/2014/main" id="{0EA153A8-E6E1-5C43-AAB7-9F9C432ED481}"/>
              </a:ext>
            </a:extLst>
          </p:cNvPr>
          <p:cNvSpPr txBox="1">
            <a:spLocks/>
          </p:cNvSpPr>
          <p:nvPr/>
        </p:nvSpPr>
        <p:spPr>
          <a:xfrm>
            <a:off x="228600" y="630990"/>
            <a:ext cx="8782050" cy="3589655"/>
          </a:xfrm>
          <a:prstGeom prst="rect">
            <a:avLst/>
          </a:prstGeom>
        </p:spPr>
        <p:txBody>
          <a:bodyPr/>
          <a:lstStyle>
            <a:lvl1pPr algn="l" defTabSz="457200" rtl="0" eaLnBrk="0" fontAlgn="base" hangingPunct="0">
              <a:spcBef>
                <a:spcPts val="1100"/>
              </a:spcBef>
              <a:spcAft>
                <a:spcPct val="0"/>
              </a:spcAft>
              <a:buFont typeface="Arial" panose="020B0604020202020204" pitchFamily="34" charset="0"/>
              <a:defRPr sz="1400" kern="1200">
                <a:solidFill>
                  <a:schemeClr val="tx1"/>
                </a:solidFill>
                <a:latin typeface="+mn-lt"/>
                <a:ea typeface="Arial" charset="0"/>
                <a:cs typeface="Arial" charset="0"/>
              </a:defRPr>
            </a:lvl1pPr>
            <a:lvl2pPr marL="173038"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2pPr>
            <a:lvl3pPr marL="3968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3pPr>
            <a:lvl4pPr marL="625475" indent="-168275"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4pPr>
            <a:lvl5pPr marL="8032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Solving business problems with Data and AI will utilize a combination of these analytics patterns</a:t>
            </a:r>
            <a:endParaRPr lang="en-US" dirty="0"/>
          </a:p>
        </p:txBody>
      </p:sp>
    </p:spTree>
    <p:extLst>
      <p:ext uri="{BB962C8B-B14F-4D97-AF65-F5344CB8AC3E}">
        <p14:creationId xmlns:p14="http://schemas.microsoft.com/office/powerpoint/2010/main" val="410549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515845-71AC-9545-A91E-656A2017E7C6}"/>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8F8136B2-D34C-324C-8BA8-3FA65A9A245D}"/>
              </a:ext>
            </a:extLst>
          </p:cNvPr>
          <p:cNvSpPr/>
          <p:nvPr/>
        </p:nvSpPr>
        <p:spPr>
          <a:xfrm>
            <a:off x="4646979" y="801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8A132C6A-4434-E241-83ED-B86FB8927844}"/>
              </a:ext>
            </a:extLst>
          </p:cNvPr>
          <p:cNvSpPr/>
          <p:nvPr/>
        </p:nvSpPr>
        <p:spPr>
          <a:xfrm>
            <a:off x="4038542" y="172635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55136B98-8CCE-1943-B803-02F0A453210E}"/>
              </a:ext>
            </a:extLst>
          </p:cNvPr>
          <p:cNvSpPr/>
          <p:nvPr/>
        </p:nvSpPr>
        <p:spPr>
          <a:xfrm>
            <a:off x="6145385" y="280711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3C2B159-D17B-FC49-98AB-439768C0D40D}"/>
              </a:ext>
            </a:extLst>
          </p:cNvPr>
          <p:cNvSpPr/>
          <p:nvPr/>
        </p:nvSpPr>
        <p:spPr>
          <a:xfrm>
            <a:off x="3298069" y="238711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E757B05C-A0B5-AF41-A81B-135224B7257A}"/>
              </a:ext>
            </a:extLst>
          </p:cNvPr>
          <p:cNvSpPr/>
          <p:nvPr/>
        </p:nvSpPr>
        <p:spPr>
          <a:xfrm>
            <a:off x="3948753" y="317654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AB5C1527-FB81-384A-B556-5B4E8D6CAD96}"/>
              </a:ext>
            </a:extLst>
          </p:cNvPr>
          <p:cNvSpPr/>
          <p:nvPr/>
        </p:nvSpPr>
        <p:spPr>
          <a:xfrm>
            <a:off x="3783591" y="24514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923B04F-5044-3F45-AA46-E3D24EF5F17F}"/>
              </a:ext>
            </a:extLst>
          </p:cNvPr>
          <p:cNvSpPr/>
          <p:nvPr/>
        </p:nvSpPr>
        <p:spPr>
          <a:xfrm>
            <a:off x="5090424" y="12293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4B52FDFC-D4A9-984B-89FD-1472CC420209}"/>
              </a:ext>
            </a:extLst>
          </p:cNvPr>
          <p:cNvSpPr/>
          <p:nvPr/>
        </p:nvSpPr>
        <p:spPr>
          <a:xfrm>
            <a:off x="5000636" y="28280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2F13654E-7DF7-6147-94E0-348B8CE2E1E1}"/>
              </a:ext>
            </a:extLst>
          </p:cNvPr>
          <p:cNvSpPr/>
          <p:nvPr/>
        </p:nvSpPr>
        <p:spPr>
          <a:xfrm>
            <a:off x="4395482" y="23522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4" name="Shape 547">
            <a:extLst>
              <a:ext uri="{FF2B5EF4-FFF2-40B4-BE49-F238E27FC236}">
                <a16:creationId xmlns:a16="http://schemas.microsoft.com/office/drawing/2014/main" id="{25814127-E2D3-4B48-A5CE-5E4650A8631C}"/>
              </a:ext>
            </a:extLst>
          </p:cNvPr>
          <p:cNvSpPr/>
          <p:nvPr/>
        </p:nvSpPr>
        <p:spPr>
          <a:xfrm>
            <a:off x="4910847" y="1835852"/>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10</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0373523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3323987"/>
          </a:xfrm>
          <a:prstGeom prst="rect">
            <a:avLst/>
          </a:prstGeom>
        </p:spPr>
        <p:txBody>
          <a:bodyPr wrap="square">
            <a:spAutoFit/>
          </a:bodyPr>
          <a:lstStyle/>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business has identified a desired outcome that can be realized by a building a predictive model e.g. e.g. customer churn and next best action.</a:t>
            </a:r>
          </a:p>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To build the predictive model; the Business Analyst, Data Steward, Data Scientist and Cognitive Architect collaborate using Watson Studio.</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look at existing catalogs and data collections (such as in an enterprise data lake or data warehouse) to identify the optimal informing features towards building an effective predictive model. Understanding the needs and goals of the new models will provide the metrics required to determine if existing data structures may be used, or if new environments will need to be created. At this time, the overall design goals will be defined i.e. should it be a data lake or warehouse, time sensitivity of the data, where should it be deployed etc.</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discuss some signals could be extracted out of third party and social data that is available on a different cloud. In today’s hybrid world, this information may be pulled in via tools like ICP for Data and choice can be made around what use as is, what to virtualize and what to federate.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Using a cloud native data service, these additional signals are pulled into the data collections.  Depending on the choices made at step 3, tools are available to include the new data sources in the environment.</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Various portions of the informing data collections are refined to engineer features suitable for the predictive model using Data Refinery. Often data requires some curation, or possibly new data is created (i.e. aggregate totals may be created) or some other modification/enhancement will be needed.</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Since some of the information is unstructured, a number of Watson NLU APIs are used to extract entities and taxonomies to enrich the unstructured information with relevant meta-data to extract entities and taxonomies to enrich the unstructured information with relevant meta-data.  With data like this, we can choose the optimal database technology to store and to access the data.</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 these enrichments are deemed to be impacting many business use cases, these are methodically introduced as part of the ongoing data enrichment.  Given the iterative nature of building models, it’s important to note that a key feature is the ability to react to change quickly.  </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With multiple batch experiments and tuned hyperparameters, a performant model is available for use.  If the user has chosen an on-prem deployment, they may choose to take advantage of the fact that our appliance has the Watson Studio built directly onto the warehousing system.</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model is deployed using Watson Machine Learning, providing a scalable model with continuous learning.</a:t>
            </a:r>
          </a:p>
          <a:p>
            <a:pPr lvl="0" defTabSz="584200" eaLnBrk="1" fontAlgn="auto">
              <a:spcBef>
                <a:spcPts val="0"/>
              </a:spcBef>
              <a:spcAft>
                <a:spcPts val="0"/>
              </a:spcAft>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530826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Machine Learning Model</a:t>
            </a:r>
          </a:p>
        </p:txBody>
      </p:sp>
    </p:spTree>
    <p:extLst>
      <p:ext uri="{BB962C8B-B14F-4D97-AF65-F5344CB8AC3E}">
        <p14:creationId xmlns:p14="http://schemas.microsoft.com/office/powerpoint/2010/main" val="189666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F3EC13-2EAE-2E4C-B1AC-D6842B084F0A}"/>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B7CDEAB2-FC8E-444E-A487-AD3D712CF2E5}"/>
              </a:ext>
            </a:extLst>
          </p:cNvPr>
          <p:cNvSpPr/>
          <p:nvPr/>
        </p:nvSpPr>
        <p:spPr>
          <a:xfrm>
            <a:off x="4494373" y="20029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1EF23F27-2B84-444B-853E-2704F8920ED6}"/>
              </a:ext>
            </a:extLst>
          </p:cNvPr>
          <p:cNvSpPr/>
          <p:nvPr/>
        </p:nvSpPr>
        <p:spPr>
          <a:xfrm>
            <a:off x="4673950"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DE2B940-8B7F-D248-87B6-408167E04763}"/>
              </a:ext>
            </a:extLst>
          </p:cNvPr>
          <p:cNvSpPr/>
          <p:nvPr/>
        </p:nvSpPr>
        <p:spPr>
          <a:xfrm>
            <a:off x="3204139" y="79723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1302CB8-B06D-FC4F-91D1-694B97B1F28E}"/>
              </a:ext>
            </a:extLst>
          </p:cNvPr>
          <p:cNvSpPr/>
          <p:nvPr/>
        </p:nvSpPr>
        <p:spPr>
          <a:xfrm>
            <a:off x="3464894" y="15492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6C3BEC9A-83F3-4A4C-909E-C06EDD7B6670}"/>
              </a:ext>
            </a:extLst>
          </p:cNvPr>
          <p:cNvSpPr/>
          <p:nvPr/>
        </p:nvSpPr>
        <p:spPr>
          <a:xfrm>
            <a:off x="4290116" y="13395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1C8267AD-89A2-5843-9DAC-5F25C00FA42D}"/>
              </a:ext>
            </a:extLst>
          </p:cNvPr>
          <p:cNvSpPr/>
          <p:nvPr/>
        </p:nvSpPr>
        <p:spPr>
          <a:xfrm>
            <a:off x="4257414"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404BB18B-FF0B-A248-A102-3F6CB1526110}"/>
              </a:ext>
            </a:extLst>
          </p:cNvPr>
          <p:cNvSpPr/>
          <p:nvPr/>
        </p:nvSpPr>
        <p:spPr>
          <a:xfrm>
            <a:off x="4027412" y="180883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338A4A80-2E6D-BD4B-B0C1-EDCDB8807658}"/>
              </a:ext>
            </a:extLst>
          </p:cNvPr>
          <p:cNvSpPr/>
          <p:nvPr/>
        </p:nvSpPr>
        <p:spPr>
          <a:xfrm>
            <a:off x="4923452" y="171651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F3869371-28CA-E74F-97F8-CD8D98FF7F95}"/>
              </a:ext>
            </a:extLst>
          </p:cNvPr>
          <p:cNvSpPr/>
          <p:nvPr/>
        </p:nvSpPr>
        <p:spPr>
          <a:xfrm>
            <a:off x="5918498" y="5379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62632764"/>
      </p:ext>
    </p:extLst>
  </p:cSld>
  <p:clrMapOvr>
    <a:masterClrMapping/>
  </p:clrMapOvr>
  <p:transition spd="med"/>
</p:sld>
</file>

<file path=ppt/theme/theme1.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36489</TotalTime>
  <Words>2565</Words>
  <Application>Microsoft Macintosh PowerPoint</Application>
  <PresentationFormat>On-screen Show (16:9)</PresentationFormat>
  <Paragraphs>604</Paragraphs>
  <Slides>25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Helvetica</vt:lpstr>
      <vt:lpstr>Helvetica Neue</vt:lpstr>
      <vt:lpstr>Helvetica Neue Medium</vt:lpstr>
      <vt:lpstr>HelvNeue Roman for IBM</vt:lpstr>
      <vt:lpstr>IBM Plex Sans</vt:lpstr>
      <vt:lpstr>IBM Plex Sans Regular</vt:lpstr>
      <vt:lpstr>IBM Plex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Garage Locations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345</cp:revision>
  <dcterms:created xsi:type="dcterms:W3CDTF">2019-01-17T23:14:09Z</dcterms:created>
  <dcterms:modified xsi:type="dcterms:W3CDTF">2019-11-13T00:12:00Z</dcterms:modified>
</cp:coreProperties>
</file>